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7" r:id="rId5"/>
    <p:sldId id="335" r:id="rId6"/>
    <p:sldId id="336" r:id="rId7"/>
    <p:sldId id="337" r:id="rId8"/>
    <p:sldId id="338" r:id="rId9"/>
    <p:sldId id="339" r:id="rId10"/>
    <p:sldId id="340" r:id="rId11"/>
    <p:sldId id="342" r:id="rId12"/>
    <p:sldId id="304" r:id="rId13"/>
    <p:sldId id="334" r:id="rId14"/>
    <p:sldId id="324" r:id="rId15"/>
    <p:sldId id="307" r:id="rId16"/>
    <p:sldId id="310" r:id="rId17"/>
    <p:sldId id="311" r:id="rId18"/>
    <p:sldId id="317" r:id="rId19"/>
    <p:sldId id="333" r:id="rId20"/>
    <p:sldId id="332" r:id="rId21"/>
    <p:sldId id="326" r:id="rId22"/>
    <p:sldId id="328" r:id="rId23"/>
    <p:sldId id="329" r:id="rId24"/>
    <p:sldId id="320" r:id="rId25"/>
    <p:sldId id="314" r:id="rId26"/>
    <p:sldId id="322" r:id="rId27"/>
    <p:sldId id="321" r:id="rId28"/>
    <p:sldId id="323"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AF2"/>
    <a:srgbClr val="2C58D4"/>
    <a:srgbClr val="191658"/>
    <a:srgbClr val="FCFDF7"/>
    <a:srgbClr val="F1F4DC"/>
    <a:srgbClr val="443DCF"/>
    <a:srgbClr val="005EB8"/>
    <a:srgbClr val="261955"/>
    <a:srgbClr val="FF9900"/>
    <a:srgbClr val="1C1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70985" autoAdjust="0"/>
  </p:normalViewPr>
  <p:slideViewPr>
    <p:cSldViewPr snapToGrid="0">
      <p:cViewPr varScale="1">
        <p:scale>
          <a:sx n="81" d="100"/>
          <a:sy n="81" d="100"/>
        </p:scale>
        <p:origin x="1698" y="7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78DE6-C9D5-42C9-BE93-37A8DD3CE059}"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1B738-676D-47EA-97B2-7A3F822FA8B8}" type="slidenum">
              <a:rPr lang="en-GB" smtClean="0"/>
              <a:t>‹#›</a:t>
            </a:fld>
            <a:endParaRPr lang="en-GB"/>
          </a:p>
        </p:txBody>
      </p:sp>
    </p:spTree>
    <p:extLst>
      <p:ext uri="{BB962C8B-B14F-4D97-AF65-F5344CB8AC3E}">
        <p14:creationId xmlns:p14="http://schemas.microsoft.com/office/powerpoint/2010/main" val="49956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ngland.nhs.uk/gp/national-general-practice-improvement-programme/modern-general-practice-mode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england.nhs.uk/long-read/delivery-plan-for-recovering-access-to-primary-care-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primary-care/primary-care-network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uthportformbypcn.nhs.u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outhportandformbyhealth.com/our-servi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a:t>
            </a:fld>
            <a:endParaRPr lang="en-GB"/>
          </a:p>
        </p:txBody>
      </p:sp>
    </p:spTree>
    <p:extLst>
      <p:ext uri="{BB962C8B-B14F-4D97-AF65-F5344CB8AC3E}">
        <p14:creationId xmlns:p14="http://schemas.microsoft.com/office/powerpoint/2010/main" val="7487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81E1B738-676D-47EA-97B2-7A3F822FA8B8}" type="slidenum">
              <a:rPr lang="en-GB" smtClean="0"/>
              <a:t>14</a:t>
            </a:fld>
            <a:endParaRPr lang="en-GB"/>
          </a:p>
        </p:txBody>
      </p:sp>
    </p:spTree>
    <p:extLst>
      <p:ext uri="{BB962C8B-B14F-4D97-AF65-F5344CB8AC3E}">
        <p14:creationId xmlns:p14="http://schemas.microsoft.com/office/powerpoint/2010/main" val="39435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7877-4E5F-847E-903A-5D1711FF4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6E8FD-7255-E0D7-9829-42EFF438B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A264D-B6D5-468B-8DC2-A88A5EF80A76}"/>
              </a:ext>
            </a:extLst>
          </p:cNvPr>
          <p:cNvSpPr>
            <a:spLocks noGrp="1"/>
          </p:cNvSpPr>
          <p:nvPr>
            <p:ph type="body" idx="1"/>
          </p:nvPr>
        </p:nvSpPr>
        <p:spPr/>
        <p:txBody>
          <a:bodyPr/>
          <a:lstStyle/>
          <a:p>
            <a:r>
              <a:rPr lang="en-GB" dirty="0"/>
              <a:t>Circa 280,000 letters received across S&amp;F practices per year that have to be coded / read/ actioned and filed on records.</a:t>
            </a:r>
          </a:p>
        </p:txBody>
      </p:sp>
      <p:sp>
        <p:nvSpPr>
          <p:cNvPr id="4" name="Slide Number Placeholder 3">
            <a:extLst>
              <a:ext uri="{FF2B5EF4-FFF2-40B4-BE49-F238E27FC236}">
                <a16:creationId xmlns:a16="http://schemas.microsoft.com/office/drawing/2014/main" id="{E8E92B6E-5B9B-A7F7-81B2-F91498D3807D}"/>
              </a:ext>
            </a:extLst>
          </p:cNvPr>
          <p:cNvSpPr>
            <a:spLocks noGrp="1"/>
          </p:cNvSpPr>
          <p:nvPr>
            <p:ph type="sldNum" sz="quarter" idx="5"/>
          </p:nvPr>
        </p:nvSpPr>
        <p:spPr/>
        <p:txBody>
          <a:bodyPr/>
          <a:lstStyle/>
          <a:p>
            <a:fld id="{81E1B738-676D-47EA-97B2-7A3F822FA8B8}" type="slidenum">
              <a:rPr lang="en-GB" smtClean="0"/>
              <a:t>16</a:t>
            </a:fld>
            <a:endParaRPr lang="en-GB"/>
          </a:p>
        </p:txBody>
      </p:sp>
    </p:spTree>
    <p:extLst>
      <p:ext uri="{BB962C8B-B14F-4D97-AF65-F5344CB8AC3E}">
        <p14:creationId xmlns:p14="http://schemas.microsoft.com/office/powerpoint/2010/main" val="28758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95957-ABFE-9CD9-196C-3F1349D7E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8A427-C703-20F1-CA63-597B0DE01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97E07-F042-CED1-58E8-C1F187F820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F0DF62-97B5-0631-3978-17DF0D223FFE}"/>
              </a:ext>
            </a:extLst>
          </p:cNvPr>
          <p:cNvSpPr>
            <a:spLocks noGrp="1"/>
          </p:cNvSpPr>
          <p:nvPr>
            <p:ph type="sldNum" sz="quarter" idx="5"/>
          </p:nvPr>
        </p:nvSpPr>
        <p:spPr/>
        <p:txBody>
          <a:bodyPr/>
          <a:lstStyle/>
          <a:p>
            <a:fld id="{81E1B738-676D-47EA-97B2-7A3F822FA8B8}" type="slidenum">
              <a:rPr lang="en-GB" smtClean="0"/>
              <a:t>17</a:t>
            </a:fld>
            <a:endParaRPr lang="en-GB"/>
          </a:p>
        </p:txBody>
      </p:sp>
    </p:spTree>
    <p:extLst>
      <p:ext uri="{BB962C8B-B14F-4D97-AF65-F5344CB8AC3E}">
        <p14:creationId xmlns:p14="http://schemas.microsoft.com/office/powerpoint/2010/main" val="237889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Practices are constantly reviewing and updating their model and making changes to ensure they can meet demand.   </a:t>
            </a:r>
          </a:p>
          <a:p>
            <a:endParaRPr lang="en-GB" dirty="0"/>
          </a:p>
          <a:p>
            <a:r>
              <a:rPr lang="en-GB" dirty="0"/>
              <a:t>There are often changing requirements about how they deliver access that they have to respond to quickly.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Reality is that we’re all getting older and living longer and are likely to get long term conditions that need management.   Practices have to respond to the increasing demand and think about innovative ways to solve this.   </a:t>
            </a:r>
          </a:p>
          <a:p>
            <a:r>
              <a:rPr lang="en-GB" dirty="0"/>
              <a:t>We have had the Same Day GP Service running now this year and last to provide additional appointments to enable practices to offer more appointments.  </a:t>
            </a:r>
          </a:p>
          <a:p>
            <a:endParaRPr lang="en-GB" dirty="0"/>
          </a:p>
          <a:p>
            <a:r>
              <a:rPr lang="en-GB" dirty="0"/>
              <a:t>There are pressures across the system  - secondary care – long waiting at acute trusts for planned care – meaning more time that pts are waiting and needing extra care to manage conditions / pain etc.   </a:t>
            </a:r>
          </a:p>
        </p:txBody>
      </p:sp>
      <p:sp>
        <p:nvSpPr>
          <p:cNvPr id="4" name="Slide Number Placeholder 3"/>
          <p:cNvSpPr>
            <a:spLocks noGrp="1"/>
          </p:cNvSpPr>
          <p:nvPr>
            <p:ph type="sldNum" sz="quarter" idx="5"/>
          </p:nvPr>
        </p:nvSpPr>
        <p:spPr/>
        <p:txBody>
          <a:bodyPr/>
          <a:lstStyle/>
          <a:p>
            <a:fld id="{81E1B738-676D-47EA-97B2-7A3F822FA8B8}" type="slidenum">
              <a:rPr lang="en-GB" smtClean="0"/>
              <a:t>18</a:t>
            </a:fld>
            <a:endParaRPr lang="en-GB"/>
          </a:p>
        </p:txBody>
      </p:sp>
    </p:spTree>
    <p:extLst>
      <p:ext uri="{BB962C8B-B14F-4D97-AF65-F5344CB8AC3E}">
        <p14:creationId xmlns:p14="http://schemas.microsoft.com/office/powerpoint/2010/main" val="38486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19</a:t>
            </a:fld>
            <a:endParaRPr lang="en-GB"/>
          </a:p>
        </p:txBody>
      </p:sp>
    </p:spTree>
    <p:extLst>
      <p:ext uri="{BB962C8B-B14F-4D97-AF65-F5344CB8AC3E}">
        <p14:creationId xmlns:p14="http://schemas.microsoft.com/office/powerpoint/2010/main" val="325240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can be seen by other clinicians in the practice.</a:t>
            </a:r>
          </a:p>
          <a:p>
            <a:r>
              <a:rPr lang="en-GB" dirty="0"/>
              <a:t>Each practice has a different clinical / staff model – according to their practice demographics.   </a:t>
            </a:r>
          </a:p>
          <a:p>
            <a:r>
              <a:rPr lang="en-GB" dirty="0"/>
              <a:t>Patients don’t always need to be seen by a GP – there could be other clinicians and health care professionals who may be better placed to support patient needs.   For example – practice nurses, Advanced Nurse Practitioners, Clinical Pharmacists.    </a:t>
            </a:r>
          </a:p>
          <a:p>
            <a:r>
              <a:rPr lang="en-GB" dirty="0"/>
              <a:t>PCNs are also introducing a wide range of additional roles under the ARRS scheme –</a:t>
            </a:r>
          </a:p>
          <a:p>
            <a:r>
              <a:rPr lang="en-GB" b="0" dirty="0"/>
              <a:t>There are recruitment challenge across the whole of the NHS and general practice is no different.    </a:t>
            </a:r>
          </a:p>
          <a:p>
            <a:r>
              <a:rPr lang="en-GB" b="0" dirty="0"/>
              <a:t>Practices have to be innovative and forward thinking to plan and recruit.</a:t>
            </a:r>
          </a:p>
        </p:txBody>
      </p:sp>
      <p:sp>
        <p:nvSpPr>
          <p:cNvPr id="4" name="Slide Number Placeholder 3"/>
          <p:cNvSpPr>
            <a:spLocks noGrp="1"/>
          </p:cNvSpPr>
          <p:nvPr>
            <p:ph type="sldNum" sz="quarter" idx="5"/>
          </p:nvPr>
        </p:nvSpPr>
        <p:spPr/>
        <p:txBody>
          <a:bodyPr/>
          <a:lstStyle/>
          <a:p>
            <a:fld id="{81E1B738-676D-47EA-97B2-7A3F822FA8B8}" type="slidenum">
              <a:rPr lang="en-GB" smtClean="0"/>
              <a:t>20</a:t>
            </a:fld>
            <a:endParaRPr lang="en-GB"/>
          </a:p>
        </p:txBody>
      </p:sp>
    </p:spTree>
    <p:extLst>
      <p:ext uri="{BB962C8B-B14F-4D97-AF65-F5344CB8AC3E}">
        <p14:creationId xmlns:p14="http://schemas.microsoft.com/office/powerpoint/2010/main" val="392768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22</a:t>
            </a:fld>
            <a:endParaRPr lang="en-GB"/>
          </a:p>
        </p:txBody>
      </p:sp>
    </p:spTree>
    <p:extLst>
      <p:ext uri="{BB962C8B-B14F-4D97-AF65-F5344CB8AC3E}">
        <p14:creationId xmlns:p14="http://schemas.microsoft.com/office/powerpoint/2010/main" val="183268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 England » Modern general practice model</a:t>
            </a:r>
            <a:endParaRPr lang="en-GB" dirty="0"/>
          </a:p>
          <a:p>
            <a:r>
              <a:rPr lang="en-GB" dirty="0">
                <a:hlinkClick r:id="rId4"/>
              </a:rPr>
              <a:t>NHS England » Delivery plan for recovering access to primary care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23</a:t>
            </a:fld>
            <a:endParaRPr lang="en-GB"/>
          </a:p>
        </p:txBody>
      </p:sp>
    </p:spTree>
    <p:extLst>
      <p:ext uri="{BB962C8B-B14F-4D97-AF65-F5344CB8AC3E}">
        <p14:creationId xmlns:p14="http://schemas.microsoft.com/office/powerpoint/2010/main" val="323634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24</a:t>
            </a:fld>
            <a:endParaRPr lang="en-GB"/>
          </a:p>
        </p:txBody>
      </p:sp>
    </p:spTree>
    <p:extLst>
      <p:ext uri="{BB962C8B-B14F-4D97-AF65-F5344CB8AC3E}">
        <p14:creationId xmlns:p14="http://schemas.microsoft.com/office/powerpoint/2010/main" val="35512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a:t>
            </a:fld>
            <a:endParaRPr lang="en-GB"/>
          </a:p>
        </p:txBody>
      </p:sp>
    </p:spTree>
    <p:extLst>
      <p:ext uri="{BB962C8B-B14F-4D97-AF65-F5344CB8AC3E}">
        <p14:creationId xmlns:p14="http://schemas.microsoft.com/office/powerpoint/2010/main" val="13388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7622-97CC-CCBB-2BDC-243AD8EEE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D1008-386C-97A3-407F-A0AC4224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6C2ED-2765-2D49-ADAC-98EFCE3740D0}"/>
              </a:ext>
            </a:extLst>
          </p:cNvPr>
          <p:cNvSpPr>
            <a:spLocks noGrp="1"/>
          </p:cNvSpPr>
          <p:nvPr>
            <p:ph type="body" idx="1"/>
          </p:nvPr>
        </p:nvSpPr>
        <p:spPr/>
        <p:txBody>
          <a:bodyPr/>
          <a:lstStyle/>
          <a:p>
            <a:endParaRPr lang="en-GB" dirty="0">
              <a:solidFill>
                <a:srgbClr val="0563C1"/>
              </a:solidFill>
              <a:hlinkClick r:id="rId3">
                <a:extLst>
                  <a:ext uri="{A12FA001-AC4F-418D-AE19-62706E023703}">
                    <ahyp:hlinkClr xmlns:ahyp="http://schemas.microsoft.com/office/drawing/2018/hyperlinkcolor" val="tx"/>
                  </a:ext>
                </a:extLst>
              </a:hlinkClick>
            </a:endParaRPr>
          </a:p>
          <a:p>
            <a:r>
              <a:rPr lang="en-GB" dirty="0">
                <a:solidFill>
                  <a:srgbClr val="0563C1"/>
                </a:solidFill>
                <a:hlinkClick r:id="rId3">
                  <a:extLst>
                    <a:ext uri="{A12FA001-AC4F-418D-AE19-62706E023703}">
                      <ahyp:hlinkClr xmlns:ahyp="http://schemas.microsoft.com/office/drawing/2018/hyperlinkcolor" val="tx"/>
                    </a:ext>
                  </a:extLst>
                </a:hlinkClick>
              </a:rPr>
              <a:t>NHS England » Primary care networks</a:t>
            </a:r>
            <a:endParaRPr lang="en-GB" dirty="0">
              <a:solidFill>
                <a:srgbClr val="0563C1"/>
              </a:solidFill>
            </a:endParaRPr>
          </a:p>
          <a:p>
            <a:endParaRPr lang="en-GB" dirty="0">
              <a:solidFill>
                <a:srgbClr val="0563C1"/>
              </a:solidFill>
            </a:endParaRPr>
          </a:p>
        </p:txBody>
      </p:sp>
      <p:sp>
        <p:nvSpPr>
          <p:cNvPr id="4" name="Slide Number Placeholder 3">
            <a:extLst>
              <a:ext uri="{FF2B5EF4-FFF2-40B4-BE49-F238E27FC236}">
                <a16:creationId xmlns:a16="http://schemas.microsoft.com/office/drawing/2014/main" id="{BF189C4B-D5AE-91D0-41AE-42EA383890DF}"/>
              </a:ext>
            </a:extLst>
          </p:cNvPr>
          <p:cNvSpPr>
            <a:spLocks noGrp="1"/>
          </p:cNvSpPr>
          <p:nvPr>
            <p:ph type="sldNum" sz="quarter" idx="5"/>
          </p:nvPr>
        </p:nvSpPr>
        <p:spPr/>
        <p:txBody>
          <a:bodyPr/>
          <a:lstStyle/>
          <a:p>
            <a:fld id="{81E1B738-676D-47EA-97B2-7A3F822FA8B8}" type="slidenum">
              <a:rPr lang="en-GB" smtClean="0"/>
              <a:t>3</a:t>
            </a:fld>
            <a:endParaRPr lang="en-GB"/>
          </a:p>
        </p:txBody>
      </p:sp>
    </p:spTree>
    <p:extLst>
      <p:ext uri="{BB962C8B-B14F-4D97-AF65-F5344CB8AC3E}">
        <p14:creationId xmlns:p14="http://schemas.microsoft.com/office/powerpoint/2010/main" val="342711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9F98-5DD6-77EC-D916-681390192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BDF2-D4CC-3711-B03B-E17FA16D3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5B5C2-F19E-6956-36DD-C53A0DF965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45A1FE-8726-2E12-196D-281B114D23A4}"/>
              </a:ext>
            </a:extLst>
          </p:cNvPr>
          <p:cNvSpPr>
            <a:spLocks noGrp="1"/>
          </p:cNvSpPr>
          <p:nvPr>
            <p:ph type="sldNum" sz="quarter" idx="5"/>
          </p:nvPr>
        </p:nvSpPr>
        <p:spPr/>
        <p:txBody>
          <a:bodyPr/>
          <a:lstStyle/>
          <a:p>
            <a:fld id="{81E1B738-676D-47EA-97B2-7A3F822FA8B8}" type="slidenum">
              <a:rPr lang="en-GB" smtClean="0"/>
              <a:t>5</a:t>
            </a:fld>
            <a:endParaRPr lang="en-GB"/>
          </a:p>
        </p:txBody>
      </p:sp>
    </p:spTree>
    <p:extLst>
      <p:ext uri="{BB962C8B-B14F-4D97-AF65-F5344CB8AC3E}">
        <p14:creationId xmlns:p14="http://schemas.microsoft.com/office/powerpoint/2010/main" val="179538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50D8-DDFF-D8D4-F71C-C4369AC36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CBE04-6550-B2BB-8DE1-D2D7E7E01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58334-E52A-9C6A-F3FD-5D664AB09BB2}"/>
              </a:ext>
            </a:extLst>
          </p:cNvPr>
          <p:cNvSpPr>
            <a:spLocks noGrp="1"/>
          </p:cNvSpPr>
          <p:nvPr>
            <p:ph type="body" idx="1"/>
          </p:nvPr>
        </p:nvSpPr>
        <p:spPr/>
        <p:txBody>
          <a:bodyPr/>
          <a:lstStyle/>
          <a:p>
            <a:r>
              <a:rPr lang="en-GB" dirty="0">
                <a:hlinkClick r:id="rId3"/>
              </a:rPr>
              <a:t>Southport and Formby Primary Care Network (southportformbypcn.nhs.uk)</a:t>
            </a:r>
            <a:endParaRPr lang="en-GB" dirty="0"/>
          </a:p>
          <a:p>
            <a:r>
              <a:rPr lang="en-GB" dirty="0">
                <a:hlinkClick r:id="rId4"/>
              </a:rPr>
              <a:t>southportandformbyhealth.com/our-services/</a:t>
            </a:r>
            <a:endParaRPr lang="en-GB" dirty="0"/>
          </a:p>
          <a:p>
            <a:endParaRPr lang="en-GB" dirty="0"/>
          </a:p>
        </p:txBody>
      </p:sp>
      <p:sp>
        <p:nvSpPr>
          <p:cNvPr id="4" name="Slide Number Placeholder 3">
            <a:extLst>
              <a:ext uri="{FF2B5EF4-FFF2-40B4-BE49-F238E27FC236}">
                <a16:creationId xmlns:a16="http://schemas.microsoft.com/office/drawing/2014/main" id="{1942C584-1C0B-3B39-CF46-34F66E3EE849}"/>
              </a:ext>
            </a:extLst>
          </p:cNvPr>
          <p:cNvSpPr>
            <a:spLocks noGrp="1"/>
          </p:cNvSpPr>
          <p:nvPr>
            <p:ph type="sldNum" sz="quarter" idx="5"/>
          </p:nvPr>
        </p:nvSpPr>
        <p:spPr/>
        <p:txBody>
          <a:bodyPr/>
          <a:lstStyle/>
          <a:p>
            <a:fld id="{81E1B738-676D-47EA-97B2-7A3F822FA8B8}" type="slidenum">
              <a:rPr lang="en-GB" smtClean="0"/>
              <a:t>6</a:t>
            </a:fld>
            <a:endParaRPr lang="en-GB"/>
          </a:p>
        </p:txBody>
      </p:sp>
    </p:spTree>
    <p:extLst>
      <p:ext uri="{BB962C8B-B14F-4D97-AF65-F5344CB8AC3E}">
        <p14:creationId xmlns:p14="http://schemas.microsoft.com/office/powerpoint/2010/main" val="357462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5897-CDA0-2406-3A07-8576C1CF5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1B7CD-A59A-935C-7CA2-4F7EC4733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8E1AC-8EA8-9B2D-AF02-32ED11CED8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249238-4756-B037-5854-94F90C63EDF7}"/>
              </a:ext>
            </a:extLst>
          </p:cNvPr>
          <p:cNvSpPr>
            <a:spLocks noGrp="1"/>
          </p:cNvSpPr>
          <p:nvPr>
            <p:ph type="sldNum" sz="quarter" idx="5"/>
          </p:nvPr>
        </p:nvSpPr>
        <p:spPr/>
        <p:txBody>
          <a:bodyPr/>
          <a:lstStyle/>
          <a:p>
            <a:fld id="{81E1B738-676D-47EA-97B2-7A3F822FA8B8}" type="slidenum">
              <a:rPr lang="en-GB" smtClean="0"/>
              <a:t>8</a:t>
            </a:fld>
            <a:endParaRPr lang="en-GB"/>
          </a:p>
        </p:txBody>
      </p:sp>
    </p:spTree>
    <p:extLst>
      <p:ext uri="{BB962C8B-B14F-4D97-AF65-F5344CB8AC3E}">
        <p14:creationId xmlns:p14="http://schemas.microsoft.com/office/powerpoint/2010/main" val="368862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7C3-AFA9-D544-317F-3D0228E0F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EDB14-9DF9-4E39-DF16-71669772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922B2-071A-C74A-33B1-5A2C9CB8B7C8}"/>
              </a:ext>
            </a:extLst>
          </p:cNvPr>
          <p:cNvSpPr>
            <a:spLocks noGrp="1"/>
          </p:cNvSpPr>
          <p:nvPr>
            <p:ph type="body" idx="1"/>
          </p:nvPr>
        </p:nvSpPr>
        <p:spPr/>
        <p:txBody>
          <a:bodyPr/>
          <a:lstStyle/>
          <a:p>
            <a:r>
              <a:rPr lang="en-GB" dirty="0"/>
              <a:t>Contractual requirement – is just to ‘have one’ and engage but not very prescriptive – although there is lots of guidance to help.  </a:t>
            </a:r>
          </a:p>
          <a:p>
            <a:r>
              <a:rPr lang="en-GB" dirty="0"/>
              <a:t>Regarding representation – very difficult for practices to attract and get pts from across the </a:t>
            </a:r>
            <a:r>
              <a:rPr lang="en-GB" dirty="0" err="1"/>
              <a:t>demog</a:t>
            </a:r>
            <a:r>
              <a:rPr lang="en-GB" dirty="0"/>
              <a:t> involved.  </a:t>
            </a:r>
          </a:p>
        </p:txBody>
      </p:sp>
      <p:sp>
        <p:nvSpPr>
          <p:cNvPr id="4" name="Slide Number Placeholder 3">
            <a:extLst>
              <a:ext uri="{FF2B5EF4-FFF2-40B4-BE49-F238E27FC236}">
                <a16:creationId xmlns:a16="http://schemas.microsoft.com/office/drawing/2014/main" id="{79385919-39A7-2E04-59A5-69E51B94914F}"/>
              </a:ext>
            </a:extLst>
          </p:cNvPr>
          <p:cNvSpPr>
            <a:spLocks noGrp="1"/>
          </p:cNvSpPr>
          <p:nvPr>
            <p:ph type="sldNum" sz="quarter" idx="5"/>
          </p:nvPr>
        </p:nvSpPr>
        <p:spPr/>
        <p:txBody>
          <a:bodyPr/>
          <a:lstStyle/>
          <a:p>
            <a:fld id="{81E1B738-676D-47EA-97B2-7A3F822FA8B8}" type="slidenum">
              <a:rPr lang="en-GB" smtClean="0"/>
              <a:t>10</a:t>
            </a:fld>
            <a:endParaRPr lang="en-GB"/>
          </a:p>
        </p:txBody>
      </p:sp>
    </p:spTree>
    <p:extLst>
      <p:ext uri="{BB962C8B-B14F-4D97-AF65-F5344CB8AC3E}">
        <p14:creationId xmlns:p14="http://schemas.microsoft.com/office/powerpoint/2010/main" val="169296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11</a:t>
            </a:fld>
            <a:endParaRPr lang="en-GB"/>
          </a:p>
        </p:txBody>
      </p:sp>
    </p:spTree>
    <p:extLst>
      <p:ext uri="{BB962C8B-B14F-4D97-AF65-F5344CB8AC3E}">
        <p14:creationId xmlns:p14="http://schemas.microsoft.com/office/powerpoint/2010/main" val="89490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12</a:t>
            </a:fld>
            <a:endParaRPr lang="en-GB"/>
          </a:p>
        </p:txBody>
      </p:sp>
    </p:spTree>
    <p:extLst>
      <p:ext uri="{BB962C8B-B14F-4D97-AF65-F5344CB8AC3E}">
        <p14:creationId xmlns:p14="http://schemas.microsoft.com/office/powerpoint/2010/main" val="8953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93CD-9ECD-864B-07A6-BC7973A12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D12435-70A3-8E3F-717B-7F4830DDA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0D2133-02B1-CA23-3A4B-D0CB38D33513}"/>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08430A54-425C-1E33-5A58-4D499B99D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13F671-3312-8C9C-293C-94D8CEBA8131}"/>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233594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77BD-B5BE-BF50-0DD8-B05D9F2E10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E75D8A-2E5A-1FEE-ACA0-D5096AEA55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F928D-A7C9-06CC-5637-431437F0B3D0}"/>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3EBDBAB4-5EAA-ABC9-CC64-A671B6C94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FC38B0-E90E-F88B-F859-BBD0EF8C32EC}"/>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414486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7FBEF-9C76-D517-1F5E-4BC80AAECB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41CB3-603A-F25A-D603-4B9ECEBE6E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2E2502-44F2-5C9D-44F1-C260E9C0256B}"/>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0945B59F-4BCC-F383-5B6F-724D664F0F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89159-0B2B-A69B-BF3F-76E4A34A2023}"/>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90812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1711-2612-CEB3-DCBC-65C4AC60AA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368E1D-DB49-99A2-2A37-67287F50D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6FA82-B210-62A2-3FA4-38149BF1CA73}"/>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15B3672C-A9E7-0F15-832A-715CBD8B6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A925A-A8BC-00CF-D7B9-6843FB37D320}"/>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378087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9EB4-2771-6030-FEB8-0A5A1B6B5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803E39-BD86-3AEF-BFDB-6EDB05F5A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AB307-BE32-8C10-A2ED-013218DC2C2C}"/>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B9B8ECD0-B548-0D0C-BCBB-FF15BABB8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956EA-9F2D-3863-CAFC-2AAD277B4FA7}"/>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411653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A952-7FED-59B8-060F-5EA1D552C1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CF12B8-3D6D-704A-2318-DAE5B349B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A82377-3E6B-0249-E088-18CC7EB9B0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DD424F-DA21-D48D-2616-607F8B53F6CB}"/>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6" name="Footer Placeholder 5">
            <a:extLst>
              <a:ext uri="{FF2B5EF4-FFF2-40B4-BE49-F238E27FC236}">
                <a16:creationId xmlns:a16="http://schemas.microsoft.com/office/drawing/2014/main" id="{6D3E8B9C-A62B-2A45-BE4F-85D200A905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6F3EA-4130-934A-26AD-FF42ADD95938}"/>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2384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9B83-EC41-A64C-1273-477CB66D71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FB510F-9A9A-C5A7-DCD7-96EB55654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A6E05-B78D-7E3B-C467-9CAE7626F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89FD54-1CDE-03C8-22B7-0280955A7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DC160-873B-A248-236E-D35BA6DF7F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022DAF-1C1E-74F0-817C-E5B52157BCF4}"/>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8" name="Footer Placeholder 7">
            <a:extLst>
              <a:ext uri="{FF2B5EF4-FFF2-40B4-BE49-F238E27FC236}">
                <a16:creationId xmlns:a16="http://schemas.microsoft.com/office/drawing/2014/main" id="{6776F1CF-70B9-1CED-ECD6-B0B9AA246A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30714B-C0AB-00D0-DFBA-E03ADFD29594}"/>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50883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D98D-1B31-E9A4-DF48-7DB4B395C0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B59224-6B0C-79C0-4CE9-2A0200E27602}"/>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4" name="Footer Placeholder 3">
            <a:extLst>
              <a:ext uri="{FF2B5EF4-FFF2-40B4-BE49-F238E27FC236}">
                <a16:creationId xmlns:a16="http://schemas.microsoft.com/office/drawing/2014/main" id="{1ACC163C-B658-D338-FE9C-D8362BC24D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F6E6C7-AA21-01A0-5978-FB316FD69F19}"/>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6175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97CE3-F76A-528F-8501-3F3D658146C2}"/>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3" name="Footer Placeholder 2">
            <a:extLst>
              <a:ext uri="{FF2B5EF4-FFF2-40B4-BE49-F238E27FC236}">
                <a16:creationId xmlns:a16="http://schemas.microsoft.com/office/drawing/2014/main" id="{5B3F69B5-D8C0-B3E0-206C-EDD372FFAA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C7EA28-504C-581C-E714-A359223E5BD0}"/>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42096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F97E-4A9C-50FA-D968-0D96FA98E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963F5C-E50A-BEDA-60D8-BF1669053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91D7FA-C776-8CFD-F7B9-524D43DDB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7692B-A4BC-1BDC-D56B-45E494EAC587}"/>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6" name="Footer Placeholder 5">
            <a:extLst>
              <a:ext uri="{FF2B5EF4-FFF2-40B4-BE49-F238E27FC236}">
                <a16:creationId xmlns:a16="http://schemas.microsoft.com/office/drawing/2014/main" id="{515CACFE-0BD3-29FA-C140-D3F6B7AD0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541B4-CD44-BEEB-CB47-82344B83C10D}"/>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29126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9545-1131-A20F-178C-8F72EC0FD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84B472-4B79-5CF2-7F74-7ED78A2400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6EB5EF-77C3-F234-6E4C-80334F86A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4F60F-55F7-F08D-2AF6-52EE8D942923}"/>
              </a:ext>
            </a:extLst>
          </p:cNvPr>
          <p:cNvSpPr>
            <a:spLocks noGrp="1"/>
          </p:cNvSpPr>
          <p:nvPr>
            <p:ph type="dt" sz="half" idx="10"/>
          </p:nvPr>
        </p:nvSpPr>
        <p:spPr/>
        <p:txBody>
          <a:bodyPr/>
          <a:lstStyle/>
          <a:p>
            <a:fld id="{57A14A4C-B416-4B45-86D1-2C23C77E135D}" type="datetimeFigureOut">
              <a:rPr lang="en-GB" smtClean="0"/>
              <a:t>12/03/2024</a:t>
            </a:fld>
            <a:endParaRPr lang="en-GB"/>
          </a:p>
        </p:txBody>
      </p:sp>
      <p:sp>
        <p:nvSpPr>
          <p:cNvPr id="6" name="Footer Placeholder 5">
            <a:extLst>
              <a:ext uri="{FF2B5EF4-FFF2-40B4-BE49-F238E27FC236}">
                <a16:creationId xmlns:a16="http://schemas.microsoft.com/office/drawing/2014/main" id="{D1F44050-8358-2C89-6D5E-CF65EB379E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843AD2-99CA-E0C0-CEFC-BCE129059A64}"/>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383855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1369A-E748-ED0B-40EA-D75E37B50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E0E92-953D-E985-E036-D624008A5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F8818-CB6E-0066-1B10-DDF24DEF8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4A4C-B416-4B45-86D1-2C23C77E135D}" type="datetimeFigureOut">
              <a:rPr lang="en-GB" smtClean="0"/>
              <a:t>12/03/2024</a:t>
            </a:fld>
            <a:endParaRPr lang="en-GB"/>
          </a:p>
        </p:txBody>
      </p:sp>
      <p:sp>
        <p:nvSpPr>
          <p:cNvPr id="5" name="Footer Placeholder 4">
            <a:extLst>
              <a:ext uri="{FF2B5EF4-FFF2-40B4-BE49-F238E27FC236}">
                <a16:creationId xmlns:a16="http://schemas.microsoft.com/office/drawing/2014/main" id="{625D84A6-55F1-A3ED-17EA-77D5EA3E0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D51387-08C8-933B-17FF-C2C9F7F0E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E259F-FCD5-454D-842E-43F557E85E93}" type="slidenum">
              <a:rPr lang="en-GB" smtClean="0"/>
              <a:t>‹#›</a:t>
            </a:fld>
            <a:endParaRPr lang="en-GB"/>
          </a:p>
        </p:txBody>
      </p:sp>
    </p:spTree>
    <p:extLst>
      <p:ext uri="{BB962C8B-B14F-4D97-AF65-F5344CB8AC3E}">
        <p14:creationId xmlns:p14="http://schemas.microsoft.com/office/powerpoint/2010/main" val="93446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england.nhs.uk/long-read/delivery-plan-for-recovering-access-to-primary-care-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W19DtEsc8Ys?start=46&amp;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C23EB6-0308-5BA1-63C4-A4F6BF791289}"/>
              </a:ext>
            </a:extLst>
          </p:cNvPr>
          <p:cNvGrpSpPr/>
          <p:nvPr/>
        </p:nvGrpSpPr>
        <p:grpSpPr>
          <a:xfrm>
            <a:off x="0" y="0"/>
            <a:ext cx="12192000" cy="6864536"/>
            <a:chOff x="0" y="0"/>
            <a:chExt cx="12192000" cy="6864536"/>
          </a:xfrm>
        </p:grpSpPr>
        <p:sp>
          <p:nvSpPr>
            <p:cNvPr id="3" name="Rectangle 2">
              <a:extLst>
                <a:ext uri="{FF2B5EF4-FFF2-40B4-BE49-F238E27FC236}">
                  <a16:creationId xmlns:a16="http://schemas.microsoft.com/office/drawing/2014/main" id="{55E7A456-69AC-5369-A2C1-51BA8D78788B}"/>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9D1EB747-9C5A-6B45-A9F2-3994DFBC6FBE}"/>
                </a:ext>
              </a:extLst>
            </p:cNvPr>
            <p:cNvGrpSpPr/>
            <p:nvPr/>
          </p:nvGrpSpPr>
          <p:grpSpPr>
            <a:xfrm>
              <a:off x="580607" y="0"/>
              <a:ext cx="11611393" cy="6864536"/>
              <a:chOff x="580607" y="0"/>
              <a:chExt cx="11611393" cy="6864536"/>
            </a:xfrm>
          </p:grpSpPr>
          <p:pic>
            <p:nvPicPr>
              <p:cNvPr id="12" name="Picture 11">
                <a:extLst>
                  <a:ext uri="{FF2B5EF4-FFF2-40B4-BE49-F238E27FC236}">
                    <a16:creationId xmlns:a16="http://schemas.microsoft.com/office/drawing/2014/main" id="{710EC4BF-850C-0638-5A33-6278A94C593A}"/>
                  </a:ext>
                </a:extLst>
              </p:cNvPr>
              <p:cNvPicPr>
                <a:picLocks noChangeAspect="1"/>
              </p:cNvPicPr>
              <p:nvPr/>
            </p:nvPicPr>
            <p:blipFill rotWithShape="1">
              <a:blip r:embed="rId3">
                <a:extLst>
                  <a:ext uri="{28A0092B-C50C-407E-A947-70E740481C1C}">
                    <a14:useLocalDpi xmlns:a14="http://schemas.microsoft.com/office/drawing/2010/main" val="0"/>
                  </a:ext>
                </a:extLst>
              </a:blip>
              <a:srcRect r="49986"/>
              <a:stretch/>
            </p:blipFill>
            <p:spPr>
              <a:xfrm>
                <a:off x="11849008" y="1"/>
                <a:ext cx="342992" cy="6858000"/>
              </a:xfrm>
              <a:prstGeom prst="rect">
                <a:avLst/>
              </a:prstGeom>
            </p:spPr>
          </p:pic>
          <p:pic>
            <p:nvPicPr>
              <p:cNvPr id="15" name="Picture 14">
                <a:extLst>
                  <a:ext uri="{FF2B5EF4-FFF2-40B4-BE49-F238E27FC236}">
                    <a16:creationId xmlns:a16="http://schemas.microsoft.com/office/drawing/2014/main" id="{FB3049F4-0B45-7AEB-FE5A-0AE5744DC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334" y="6536"/>
                <a:ext cx="685800" cy="6858000"/>
              </a:xfrm>
              <a:prstGeom prst="rect">
                <a:avLst/>
              </a:prstGeom>
            </p:spPr>
          </p:pic>
          <p:pic>
            <p:nvPicPr>
              <p:cNvPr id="16" name="Picture 15">
                <a:extLst>
                  <a:ext uri="{FF2B5EF4-FFF2-40B4-BE49-F238E27FC236}">
                    <a16:creationId xmlns:a16="http://schemas.microsoft.com/office/drawing/2014/main" id="{099D4E64-6C99-6C16-B2BC-72078DF48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150" y="3806"/>
                <a:ext cx="685800" cy="6858000"/>
              </a:xfrm>
              <a:prstGeom prst="rect">
                <a:avLst/>
              </a:prstGeom>
            </p:spPr>
          </p:pic>
          <p:pic>
            <p:nvPicPr>
              <p:cNvPr id="17" name="Picture 16">
                <a:extLst>
                  <a:ext uri="{FF2B5EF4-FFF2-40B4-BE49-F238E27FC236}">
                    <a16:creationId xmlns:a16="http://schemas.microsoft.com/office/drawing/2014/main" id="{731DC371-0827-CEFB-91C9-4738E77F5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6" y="0"/>
                <a:ext cx="685800" cy="6858000"/>
              </a:xfrm>
              <a:prstGeom prst="rect">
                <a:avLst/>
              </a:prstGeom>
            </p:spPr>
          </p:pic>
          <p:pic>
            <p:nvPicPr>
              <p:cNvPr id="10" name="Picture 9">
                <a:extLst>
                  <a:ext uri="{FF2B5EF4-FFF2-40B4-BE49-F238E27FC236}">
                    <a16:creationId xmlns:a16="http://schemas.microsoft.com/office/drawing/2014/main" id="{86AC7186-2EB6-C1D0-01B3-40EA378E0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712" y="0"/>
                <a:ext cx="685800" cy="6858000"/>
              </a:xfrm>
              <a:prstGeom prst="rect">
                <a:avLst/>
              </a:prstGeom>
            </p:spPr>
          </p:pic>
          <p:pic>
            <p:nvPicPr>
              <p:cNvPr id="11" name="Picture 10">
                <a:extLst>
                  <a:ext uri="{FF2B5EF4-FFF2-40B4-BE49-F238E27FC236}">
                    <a16:creationId xmlns:a16="http://schemas.microsoft.com/office/drawing/2014/main" id="{6443F2E5-7362-95C7-9875-1C4C9DD77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7682" y="6536"/>
                <a:ext cx="685800" cy="6858000"/>
              </a:xfrm>
              <a:prstGeom prst="rect">
                <a:avLst/>
              </a:prstGeom>
            </p:spPr>
          </p:pic>
          <p:sp>
            <p:nvSpPr>
              <p:cNvPr id="13" name="TextBox 12">
                <a:extLst>
                  <a:ext uri="{FF2B5EF4-FFF2-40B4-BE49-F238E27FC236}">
                    <a16:creationId xmlns:a16="http://schemas.microsoft.com/office/drawing/2014/main" id="{447B5627-06AE-A945-DD53-9B349A0977B4}"/>
                  </a:ext>
                </a:extLst>
              </p:cNvPr>
              <p:cNvSpPr txBox="1"/>
              <p:nvPr/>
            </p:nvSpPr>
            <p:spPr>
              <a:xfrm>
                <a:off x="580607" y="518706"/>
                <a:ext cx="6584255" cy="1324658"/>
              </a:xfrm>
              <a:prstGeom prst="rect">
                <a:avLst/>
              </a:prstGeom>
              <a:noFill/>
            </p:spPr>
            <p:txBody>
              <a:bodyPr wrap="square" rtlCol="0">
                <a:spAutoFit/>
              </a:bodyPr>
              <a:lstStyle/>
              <a:p>
                <a:pPr algn="ctr">
                  <a:lnSpc>
                    <a:spcPct val="115000"/>
                  </a:lnSpc>
                  <a:spcAft>
                    <a:spcPts val="1000"/>
                  </a:spcAft>
                  <a:tabLst>
                    <a:tab pos="457200" algn="l"/>
                  </a:tabLst>
                </a:pPr>
                <a:r>
                  <a:rPr lang="en-GB" sz="3600" b="1" dirty="0">
                    <a:solidFill>
                      <a:srgbClr val="191658"/>
                    </a:solidFill>
                    <a:effectLst/>
                    <a:latin typeface="Century Gothic" panose="020B0502020202020204" pitchFamily="34" charset="0"/>
                    <a:ea typeface="Calibri" panose="020F0502020204030204" pitchFamily="34" charset="0"/>
                    <a:cs typeface="Calibri" panose="020F0502020204030204" pitchFamily="34" charset="0"/>
                  </a:rPr>
                  <a:t>Southport &amp; Formby Primary Care Network (PCN)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7">
                <a:extLst>
                  <a:ext uri="{FF2B5EF4-FFF2-40B4-BE49-F238E27FC236}">
                    <a16:creationId xmlns:a16="http://schemas.microsoft.com/office/drawing/2014/main" id="{8E0237B3-F387-AEDF-D00E-816D0326D7E0}"/>
                  </a:ext>
                </a:extLst>
              </p:cNvPr>
              <p:cNvSpPr txBox="1">
                <a:spLocks/>
              </p:cNvSpPr>
              <p:nvPr/>
            </p:nvSpPr>
            <p:spPr>
              <a:xfrm>
                <a:off x="580607" y="2590377"/>
                <a:ext cx="7595469" cy="2067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91658"/>
                    </a:solidFill>
                    <a:latin typeface="Century Gothic" panose="020B0502020202020204" pitchFamily="34" charset="0"/>
                  </a:rPr>
                  <a:t>PCN Patient Participation Group (PPG) – Ainsdale, Birkdale and Formby Localities </a:t>
                </a:r>
              </a:p>
              <a:p>
                <a:pPr marL="0" indent="0">
                  <a:buNone/>
                </a:pPr>
                <a:endParaRPr lang="en-US" dirty="0">
                  <a:solidFill>
                    <a:srgbClr val="191658"/>
                  </a:solidFill>
                  <a:latin typeface="Century Gothic" panose="020B0502020202020204" pitchFamily="34" charset="0"/>
                </a:endParaRPr>
              </a:p>
              <a:p>
                <a:pPr marL="0" indent="0">
                  <a:buNone/>
                </a:pPr>
                <a:r>
                  <a:rPr lang="en-US" sz="2500" dirty="0">
                    <a:solidFill>
                      <a:srgbClr val="191658"/>
                    </a:solidFill>
                    <a:latin typeface="Century Gothic" panose="020B0502020202020204" pitchFamily="34" charset="0"/>
                  </a:rPr>
                  <a:t>Thursday 29</a:t>
                </a:r>
                <a:r>
                  <a:rPr lang="en-US" sz="2500" baseline="30000" dirty="0">
                    <a:solidFill>
                      <a:srgbClr val="191658"/>
                    </a:solidFill>
                    <a:latin typeface="Century Gothic" panose="020B0502020202020204" pitchFamily="34" charset="0"/>
                  </a:rPr>
                  <a:t>th</a:t>
                </a:r>
                <a:r>
                  <a:rPr lang="en-US" sz="2500" dirty="0">
                    <a:solidFill>
                      <a:srgbClr val="191658"/>
                    </a:solidFill>
                    <a:latin typeface="Century Gothic" panose="020B0502020202020204" pitchFamily="34" charset="0"/>
                  </a:rPr>
                  <a:t> February 2024 – Ainsdale Methodist Church, Liverpool Road</a:t>
                </a:r>
              </a:p>
              <a:p>
                <a:pPr marL="0" indent="0">
                  <a:buNone/>
                </a:pPr>
                <a:r>
                  <a:rPr lang="en-US" sz="2500" dirty="0">
                    <a:solidFill>
                      <a:srgbClr val="191658"/>
                    </a:solidFill>
                    <a:latin typeface="Century Gothic" panose="020B0502020202020204" pitchFamily="34" charset="0"/>
                  </a:rPr>
                  <a:t>Clare </a:t>
                </a:r>
                <a:r>
                  <a:rPr lang="en-US" sz="2500" dirty="0" err="1">
                    <a:solidFill>
                      <a:srgbClr val="191658"/>
                    </a:solidFill>
                    <a:latin typeface="Century Gothic" panose="020B0502020202020204" pitchFamily="34" charset="0"/>
                  </a:rPr>
                  <a:t>Touhey</a:t>
                </a:r>
                <a:r>
                  <a:rPr lang="en-US" sz="2500" dirty="0">
                    <a:solidFill>
                      <a:srgbClr val="191658"/>
                    </a:solidFill>
                    <a:latin typeface="Century Gothic" panose="020B0502020202020204" pitchFamily="34" charset="0"/>
                  </a:rPr>
                  <a:t> &amp; Matty Smith</a:t>
                </a:r>
              </a:p>
            </p:txBody>
          </p:sp>
          <p:sp>
            <p:nvSpPr>
              <p:cNvPr id="2" name="Rectangle 1">
                <a:extLst>
                  <a:ext uri="{FF2B5EF4-FFF2-40B4-BE49-F238E27FC236}">
                    <a16:creationId xmlns:a16="http://schemas.microsoft.com/office/drawing/2014/main" id="{8EB34D0C-765C-B3EE-FCCD-10F56FED9ACC}"/>
                  </a:ext>
                </a:extLst>
              </p:cNvPr>
              <p:cNvSpPr/>
              <p:nvPr/>
            </p:nvSpPr>
            <p:spPr>
              <a:xfrm>
                <a:off x="8474905" y="1342240"/>
                <a:ext cx="3717095" cy="3456264"/>
              </a:xfrm>
              <a:prstGeom prst="rect">
                <a:avLst/>
              </a:prstGeom>
              <a:solidFill>
                <a:srgbClr val="191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D1AEB89E-78F4-A415-770D-3D82D09D3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88" y="5392615"/>
                <a:ext cx="3392923" cy="946679"/>
              </a:xfrm>
              <a:prstGeom prst="rect">
                <a:avLst/>
              </a:prstGeom>
            </p:spPr>
          </p:pic>
          <p:pic>
            <p:nvPicPr>
              <p:cNvPr id="1027" name="Picture 3">
                <a:extLst>
                  <a:ext uri="{FF2B5EF4-FFF2-40B4-BE49-F238E27FC236}">
                    <a16:creationId xmlns:a16="http://schemas.microsoft.com/office/drawing/2014/main" id="{E696A5C4-930F-8FE0-9D90-D164C4F571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74" t="2794" r="22900" b="2893"/>
              <a:stretch/>
            </p:blipFill>
            <p:spPr bwMode="auto">
              <a:xfrm>
                <a:off x="8829260" y="1877500"/>
                <a:ext cx="3008384" cy="2385743"/>
              </a:xfrm>
              <a:prstGeom prst="rect">
                <a:avLst/>
              </a:prstGeom>
              <a:noFill/>
              <a:ln w="381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pSp>
      </p:grpSp>
    </p:spTree>
    <p:extLst>
      <p:ext uri="{BB962C8B-B14F-4D97-AF65-F5344CB8AC3E}">
        <p14:creationId xmlns:p14="http://schemas.microsoft.com/office/powerpoint/2010/main" val="259615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E69E-2EAB-CD0F-FA68-9DA4E8FE27C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C56E14D-E05D-0E54-05DB-5C3EF66D0AAD}"/>
              </a:ext>
            </a:extLst>
          </p:cNvPr>
          <p:cNvGrpSpPr/>
          <p:nvPr/>
        </p:nvGrpSpPr>
        <p:grpSpPr>
          <a:xfrm>
            <a:off x="0" y="0"/>
            <a:ext cx="12363450" cy="6984814"/>
            <a:chOff x="-171450" y="-126814"/>
            <a:chExt cx="12363450" cy="6984814"/>
          </a:xfrm>
        </p:grpSpPr>
        <p:sp>
          <p:nvSpPr>
            <p:cNvPr id="3" name="Rectangle 2">
              <a:extLst>
                <a:ext uri="{FF2B5EF4-FFF2-40B4-BE49-F238E27FC236}">
                  <a16:creationId xmlns:a16="http://schemas.microsoft.com/office/drawing/2014/main" id="{4EFB401C-AD7C-BABA-747C-9859A548CA3C}"/>
                </a:ext>
              </a:extLst>
            </p:cNvPr>
            <p:cNvSpPr/>
            <p:nvPr/>
          </p:nvSpPr>
          <p:spPr>
            <a:xfrm>
              <a:off x="-171450" y="-126814"/>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1DABA8-9C41-6320-D461-0DB789B407FA}"/>
                </a:ext>
              </a:extLst>
            </p:cNvPr>
            <p:cNvGrpSpPr/>
            <p:nvPr/>
          </p:nvGrpSpPr>
          <p:grpSpPr>
            <a:xfrm>
              <a:off x="342900" y="0"/>
              <a:ext cx="11849100" cy="6858000"/>
              <a:chOff x="342900" y="0"/>
              <a:chExt cx="11849100" cy="6858000"/>
            </a:xfrm>
          </p:grpSpPr>
          <p:grpSp>
            <p:nvGrpSpPr>
              <p:cNvPr id="2" name="Group 1">
                <a:extLst>
                  <a:ext uri="{FF2B5EF4-FFF2-40B4-BE49-F238E27FC236}">
                    <a16:creationId xmlns:a16="http://schemas.microsoft.com/office/drawing/2014/main" id="{5E63D844-9527-D1C3-90FC-C37E3AADFD14}"/>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CE5C8631-AD43-A5F9-EED9-C3A139B99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62B23AB2-6909-3CC3-5941-0D2EE81CD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8E7153A5-071E-0D63-F38B-F620A7AE2076}"/>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1553848B-EBCB-771B-EF80-A982DD30898B}"/>
                  </a:ext>
                </a:extLst>
              </p:cNvPr>
              <p:cNvSpPr txBox="1"/>
              <p:nvPr/>
            </p:nvSpPr>
            <p:spPr>
              <a:xfrm>
                <a:off x="342901" y="113084"/>
                <a:ext cx="10457110"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Patient Participant Group (PPG) continued…</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2E878CD2-DD85-EE59-1995-5216A57976D0}"/>
                  </a:ext>
                </a:extLst>
              </p:cNvPr>
              <p:cNvSpPr txBox="1">
                <a:spLocks/>
              </p:cNvSpPr>
              <p:nvPr/>
            </p:nvSpPr>
            <p:spPr>
              <a:xfrm>
                <a:off x="342900" y="999313"/>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 PPG is a group of people who meet on a regular basis to discuss their General Practice (GP) and now we hope our Primary Care Network (PCN)</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The group is usually made up of a mixture of patients, volunteers and practice staff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 contractual requirement for all GP practices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be representative of the population that the practice serves</a:t>
                </a:r>
              </a:p>
              <a:p>
                <a:pPr marL="0" indent="0">
                  <a:buNone/>
                </a:pPr>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Practices should engage regularly with their PPG; this includes obtaining patient feedback</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Where agreed, suggestions for improvement should be acted upon </a:t>
                </a:r>
              </a:p>
              <a:p>
                <a:endParaRPr lang="en-GB" sz="2000" dirty="0">
                  <a:solidFill>
                    <a:srgbClr val="191658"/>
                  </a:solidFill>
                  <a:latin typeface="Century Gothic" panose="020B0502020202020204" pitchFamily="34" charset="0"/>
                </a:endParaRPr>
              </a:p>
              <a:p>
                <a:pPr marL="0" indent="0">
                  <a:buNone/>
                </a:pPr>
                <a:r>
                  <a:rPr lang="en-GB" sz="2000" dirty="0">
                    <a:solidFill>
                      <a:srgbClr val="191658"/>
                    </a:solidFill>
                  </a:rPr>
                  <a:t> </a:t>
                </a:r>
              </a:p>
              <a:p>
                <a:pPr marL="0" indent="0">
                  <a:buNone/>
                </a:pPr>
                <a:endParaRPr lang="en-GB" sz="2000" dirty="0">
                  <a:solidFill>
                    <a:srgbClr val="191658"/>
                  </a:solidFill>
                </a:endParaRPr>
              </a:p>
            </p:txBody>
          </p:sp>
        </p:grpSp>
      </p:grpSp>
    </p:spTree>
    <p:extLst>
      <p:ext uri="{BB962C8B-B14F-4D97-AF65-F5344CB8AC3E}">
        <p14:creationId xmlns:p14="http://schemas.microsoft.com/office/powerpoint/2010/main" val="317076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20C1-0AB5-9549-CFC4-874CB0512E8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70CD1C3-368F-A7E7-1E3B-F47918B73FA7}"/>
              </a:ext>
            </a:extLst>
          </p:cNvPr>
          <p:cNvGrpSpPr/>
          <p:nvPr/>
        </p:nvGrpSpPr>
        <p:grpSpPr>
          <a:xfrm>
            <a:off x="0" y="0"/>
            <a:ext cx="12363450" cy="6984814"/>
            <a:chOff x="-171450" y="-126814"/>
            <a:chExt cx="12363450" cy="6984814"/>
          </a:xfrm>
        </p:grpSpPr>
        <p:sp>
          <p:nvSpPr>
            <p:cNvPr id="3" name="Rectangle 2">
              <a:extLst>
                <a:ext uri="{FF2B5EF4-FFF2-40B4-BE49-F238E27FC236}">
                  <a16:creationId xmlns:a16="http://schemas.microsoft.com/office/drawing/2014/main" id="{287CC6B8-B991-4F4E-C536-FEB1D89B77D2}"/>
                </a:ext>
              </a:extLst>
            </p:cNvPr>
            <p:cNvSpPr/>
            <p:nvPr/>
          </p:nvSpPr>
          <p:spPr>
            <a:xfrm>
              <a:off x="-171450" y="-126814"/>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95F07EB5-C152-D73D-D5D4-19B79E98B89B}"/>
                </a:ext>
              </a:extLst>
            </p:cNvPr>
            <p:cNvGrpSpPr/>
            <p:nvPr/>
          </p:nvGrpSpPr>
          <p:grpSpPr>
            <a:xfrm>
              <a:off x="342900" y="0"/>
              <a:ext cx="11849100" cy="6858000"/>
              <a:chOff x="342900" y="0"/>
              <a:chExt cx="11849100" cy="6858000"/>
            </a:xfrm>
          </p:grpSpPr>
          <p:grpSp>
            <p:nvGrpSpPr>
              <p:cNvPr id="2" name="Group 1">
                <a:extLst>
                  <a:ext uri="{FF2B5EF4-FFF2-40B4-BE49-F238E27FC236}">
                    <a16:creationId xmlns:a16="http://schemas.microsoft.com/office/drawing/2014/main" id="{4BA20867-018F-711C-4828-79A22E4AB46B}"/>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72C3494E-8FD9-AB98-F649-63D05C38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30A3DA5E-84C3-230B-4645-4788C77B8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0C578E6B-FEDC-426C-212E-2F389F4FBA3E}"/>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1F6EA2D4-B775-195E-EA98-88E88AA98A6B}"/>
                  </a:ext>
                </a:extLst>
              </p:cNvPr>
              <p:cNvSpPr txBox="1"/>
              <p:nvPr/>
            </p:nvSpPr>
            <p:spPr>
              <a:xfrm>
                <a:off x="342901" y="113084"/>
                <a:ext cx="10457110"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Patient Participant Group (PPG) continued…</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137449EA-901D-C2A6-DD61-35FE16D0CBB8}"/>
                  </a:ext>
                </a:extLst>
              </p:cNvPr>
              <p:cNvSpPr txBox="1">
                <a:spLocks/>
              </p:cNvSpPr>
              <p:nvPr/>
            </p:nvSpPr>
            <p:spPr>
              <a:xfrm>
                <a:off x="342900" y="999313"/>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PPGs are open to carers of registered patients but who themselves are not registered patients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provide a means of two-way communication between the practice and group members, giving patients the opportunity to influence decision making, support planning and delivery of practice services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have the confidence to challenge the practice with a ‘critical friend’ ethos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have clear ground rules, terms of reference, documents pre and post meeting and recording of information that is discussed within each meeting </a:t>
                </a:r>
              </a:p>
              <a:p>
                <a:endParaRPr lang="en-GB" sz="2000" dirty="0">
                  <a:solidFill>
                    <a:srgbClr val="191658"/>
                  </a:solidFill>
                  <a:latin typeface="Century Gothic" panose="020B0502020202020204" pitchFamily="34" charset="0"/>
                </a:endParaRPr>
              </a:p>
              <a:p>
                <a:pPr marL="0" indent="0">
                  <a:buNone/>
                </a:pPr>
                <a:r>
                  <a:rPr lang="en-GB" sz="2000" dirty="0">
                    <a:solidFill>
                      <a:srgbClr val="191658"/>
                    </a:solidFill>
                  </a:rPr>
                  <a:t> </a:t>
                </a:r>
              </a:p>
              <a:p>
                <a:pPr marL="0" indent="0">
                  <a:buNone/>
                </a:pPr>
                <a:endParaRPr lang="en-GB" sz="2000" dirty="0">
                  <a:solidFill>
                    <a:srgbClr val="191658"/>
                  </a:solidFill>
                </a:endParaRPr>
              </a:p>
            </p:txBody>
          </p:sp>
        </p:grpSp>
      </p:grpSp>
    </p:spTree>
    <p:extLst>
      <p:ext uri="{BB962C8B-B14F-4D97-AF65-F5344CB8AC3E}">
        <p14:creationId xmlns:p14="http://schemas.microsoft.com/office/powerpoint/2010/main" val="10811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1BC080-08B7-D9D0-51EB-9003B2043FB8}"/>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082FFF4-5672-DE0E-125D-B69DF1BA773F}"/>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459E15-4893-406A-D32E-2CDF2CC2EAD6}"/>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D6B1FA3-40E9-16A2-EBE9-5D88A7D25891}"/>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A PPG isn’t…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D7FDC997-F2EC-0B47-D2B2-53241F84F331}"/>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 forum for complaints, specifically individual complaints – for example not being able to access an appointment the same day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 forum to seek medical advice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The only method for patients to feedback to their practice – practices will have different methods of communication with their patients </a:t>
                </a:r>
              </a:p>
              <a:p>
                <a:pPr marL="0" indent="0">
                  <a:buNone/>
                </a:pPr>
                <a:endParaRPr lang="en-GB" sz="2000" dirty="0">
                  <a:solidFill>
                    <a:srgbClr val="191658"/>
                  </a:solidFill>
                  <a:latin typeface="Century Gothic" panose="020B0502020202020204" pitchFamily="34" charset="0"/>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14231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E2F91C-E1CC-763E-D1E7-C695F085DD38}"/>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1B633560-AC04-F44C-8B19-08EEA8023AA7}"/>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8935479-79DA-E1ED-1771-921E7721E480}"/>
                </a:ext>
              </a:extLst>
            </p:cNvPr>
            <p:cNvGrpSpPr/>
            <p:nvPr/>
          </p:nvGrpSpPr>
          <p:grpSpPr>
            <a:xfrm>
              <a:off x="471194" y="0"/>
              <a:ext cx="11720806" cy="6858000"/>
              <a:chOff x="471194" y="0"/>
              <a:chExt cx="11720806" cy="6858000"/>
            </a:xfrm>
          </p:grpSpPr>
          <p:pic>
            <p:nvPicPr>
              <p:cNvPr id="7" name="Picture 6">
                <a:extLst>
                  <a:ext uri="{FF2B5EF4-FFF2-40B4-BE49-F238E27FC236}">
                    <a16:creationId xmlns:a16="http://schemas.microsoft.com/office/drawing/2014/main" id="{F6FD2233-892F-8BFB-0105-B16D7DA7573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8" name="TextBox 7">
                <a:extLst>
                  <a:ext uri="{FF2B5EF4-FFF2-40B4-BE49-F238E27FC236}">
                    <a16:creationId xmlns:a16="http://schemas.microsoft.com/office/drawing/2014/main" id="{C0717CCF-4948-847C-463C-59E734448635}"/>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can PPGs do? </a:t>
                </a:r>
                <a:endParaRPr lang="en-GB" sz="3600" b="1" dirty="0">
                  <a:solidFill>
                    <a:srgbClr val="191658"/>
                  </a:solidFill>
                  <a:latin typeface="Century Gothic" panose="020B0502020202020204" pitchFamily="34" charset="0"/>
                </a:endParaRPr>
              </a:p>
            </p:txBody>
          </p:sp>
          <p:sp>
            <p:nvSpPr>
              <p:cNvPr id="9" name="Text Placeholder 7">
                <a:extLst>
                  <a:ext uri="{FF2B5EF4-FFF2-40B4-BE49-F238E27FC236}">
                    <a16:creationId xmlns:a16="http://schemas.microsoft.com/office/drawing/2014/main" id="{36B381A1-F08C-1A00-59F5-F743CF71832E}"/>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
        <p:nvSpPr>
          <p:cNvPr id="12" name="Text Placeholder 7">
            <a:extLst>
              <a:ext uri="{FF2B5EF4-FFF2-40B4-BE49-F238E27FC236}">
                <a16:creationId xmlns:a16="http://schemas.microsoft.com/office/drawing/2014/main" id="{94DEDBEA-8B0C-ED2D-8515-881BFC07D236}"/>
              </a:ext>
            </a:extLst>
          </p:cNvPr>
          <p:cNvSpPr txBox="1">
            <a:spLocks/>
          </p:cNvSpPr>
          <p:nvPr/>
        </p:nvSpPr>
        <p:spPr>
          <a:xfrm>
            <a:off x="520836" y="1601050"/>
            <a:ext cx="10719092"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Raise feedback that may help improve services offered within a GP practice or across Southport and Formby PCN</a:t>
            </a:r>
          </a:p>
          <a:p>
            <a:r>
              <a:rPr lang="en-GB" sz="2000" dirty="0">
                <a:solidFill>
                  <a:srgbClr val="191658"/>
                </a:solidFill>
                <a:latin typeface="Century Gothic" panose="020B0502020202020204" pitchFamily="34" charset="0"/>
              </a:rPr>
              <a:t>Escalate wider commissioning issues or gaps in service that can be taken to wider meetings by the GP practice/PCN</a:t>
            </a:r>
          </a:p>
          <a:p>
            <a:r>
              <a:rPr lang="en-GB" sz="2000" dirty="0">
                <a:solidFill>
                  <a:srgbClr val="191658"/>
                </a:solidFill>
                <a:latin typeface="Century Gothic" panose="020B0502020202020204" pitchFamily="34" charset="0"/>
              </a:rPr>
              <a:t>Share learning/feedback with patients and even other practices about things that have worked well </a:t>
            </a:r>
          </a:p>
          <a:p>
            <a:r>
              <a:rPr lang="en-GB" sz="2000" dirty="0">
                <a:solidFill>
                  <a:srgbClr val="191658"/>
                </a:solidFill>
                <a:latin typeface="Century Gothic" panose="020B0502020202020204" pitchFamily="34" charset="0"/>
              </a:rPr>
              <a:t>Improve communication between practice and patient/carers</a:t>
            </a:r>
          </a:p>
          <a:p>
            <a:r>
              <a:rPr lang="en-GB" sz="2000" dirty="0">
                <a:solidFill>
                  <a:srgbClr val="191658"/>
                </a:solidFill>
                <a:latin typeface="Century Gothic" panose="020B0502020202020204" pitchFamily="34" charset="0"/>
              </a:rPr>
              <a:t>Can fundraise for particular events or activities that they feel will make a difference to the practice </a:t>
            </a:r>
          </a:p>
          <a:p>
            <a:r>
              <a:rPr lang="en-GB" sz="2000" dirty="0">
                <a:solidFill>
                  <a:srgbClr val="191658"/>
                </a:solidFill>
                <a:latin typeface="Century Gothic" panose="020B0502020202020204" pitchFamily="34" charset="0"/>
              </a:rPr>
              <a:t>Invite key speakers to present relevant information </a:t>
            </a:r>
          </a:p>
          <a:p>
            <a:r>
              <a:rPr lang="en-GB" sz="2000" dirty="0">
                <a:solidFill>
                  <a:srgbClr val="191658"/>
                </a:solidFill>
                <a:latin typeface="Century Gothic" panose="020B0502020202020204" pitchFamily="34" charset="0"/>
              </a:rPr>
              <a:t>Contribute to Care Quality Commission (CQC) inspections and other developments within the GP practice</a:t>
            </a:r>
          </a:p>
          <a:p>
            <a:r>
              <a:rPr lang="en-GB" sz="2000" dirty="0">
                <a:solidFill>
                  <a:srgbClr val="191658"/>
                </a:solidFill>
                <a:latin typeface="Century Gothic" panose="020B0502020202020204" pitchFamily="34" charset="0"/>
              </a:rPr>
              <a:t>Help develop surveys, practice documentation (critical eye) and promote educational messages </a:t>
            </a:r>
          </a:p>
          <a:p>
            <a:pPr marL="0" indent="0">
              <a:buNone/>
            </a:pPr>
            <a:endParaRPr lang="en-GB" sz="2000" dirty="0">
              <a:solidFill>
                <a:srgbClr val="191658"/>
              </a:solidFill>
            </a:endParaRPr>
          </a:p>
        </p:txBody>
      </p:sp>
    </p:spTree>
    <p:extLst>
      <p:ext uri="{BB962C8B-B14F-4D97-AF65-F5344CB8AC3E}">
        <p14:creationId xmlns:p14="http://schemas.microsoft.com/office/powerpoint/2010/main" val="47651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1BC080-08B7-D9D0-51EB-9003B2043FB8}"/>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082FFF4-5672-DE0E-125D-B69DF1BA773F}"/>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459E15-4893-406A-D32E-2CDF2CC2EAD6}"/>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D6B1FA3-40E9-16A2-EBE9-5D88A7D25891}"/>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do we want from our PCN PPG?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D7FDC997-F2EC-0B47-D2B2-53241F84F331}"/>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An open forum to share relevant and constructive ideas and/or feedback that we can use to improve services offered to Southport and Formby residents</a:t>
                </a:r>
              </a:p>
              <a:p>
                <a:r>
                  <a:rPr lang="en-GB" sz="2000" dirty="0">
                    <a:solidFill>
                      <a:srgbClr val="191658"/>
                    </a:solidFill>
                    <a:latin typeface="Century Gothic" panose="020B0502020202020204" pitchFamily="34" charset="0"/>
                  </a:rPr>
                  <a:t>Patient representatives from across all practices across Southport and Formby PCN (numbers will be capped based on venue availability) </a:t>
                </a:r>
              </a:p>
              <a:p>
                <a:r>
                  <a:rPr lang="en-GB" sz="2000" dirty="0">
                    <a:solidFill>
                      <a:srgbClr val="191658"/>
                    </a:solidFill>
                    <a:latin typeface="Century Gothic" panose="020B0502020202020204" pitchFamily="34" charset="0"/>
                  </a:rPr>
                  <a:t>To support our GP practices across Southport and Formby PCN to engage with their patients and hear their views</a:t>
                </a:r>
              </a:p>
              <a:p>
                <a:r>
                  <a:rPr lang="en-GB" sz="2000" dirty="0">
                    <a:solidFill>
                      <a:srgbClr val="191658"/>
                    </a:solidFill>
                    <a:latin typeface="Century Gothic" panose="020B0502020202020204" pitchFamily="34" charset="0"/>
                  </a:rPr>
                  <a:t>Representatives from our own commissioned services and external services to deliver short presentations about what they can offer and to raise awareness of services available to Southport and Formby residents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Are there any other suggestions from those in attendance? </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253080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1BB49-DC0B-0299-2472-E69B023A34A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3AB831B-6BB4-1765-3098-AA37D138EF98}"/>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D76988D1-9E2D-BC8B-A323-34CC21FEEB0A}"/>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9DC81B1-3389-0276-F426-7BF3AB126BA4}"/>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02DB401E-7DF2-DB39-AF69-EA2B08146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AF2D7578-9310-AB76-AB86-B5E75C5C1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4003F45E-306A-8A9E-F29B-8021A9BC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18B55061-6BEA-8316-2B13-14CF5B61BE5E}"/>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2F8BA919-D0B8-BD38-D7C1-BC1342EF0AD7}"/>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What’s important behind the scenes at practice level? </a:t>
                </a:r>
                <a:endParaRPr lang="en-GB" sz="60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348614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a:extLst>
            <a:ext uri="{FF2B5EF4-FFF2-40B4-BE49-F238E27FC236}">
              <a16:creationId xmlns:a16="http://schemas.microsoft.com/office/drawing/2014/main" id="{C363F215-B5F7-51ED-2906-BC249943039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2EA56B1-CB39-8F1E-E676-D0D5249BB30F}"/>
              </a:ext>
            </a:extLst>
          </p:cNvPr>
          <p:cNvSpPr txBox="1"/>
          <p:nvPr/>
        </p:nvSpPr>
        <p:spPr>
          <a:xfrm>
            <a:off x="224747" y="-95337"/>
            <a:ext cx="10687990" cy="1200329"/>
          </a:xfrm>
          <a:prstGeom prst="rect">
            <a:avLst/>
          </a:prstGeom>
          <a:noFill/>
        </p:spPr>
        <p:txBody>
          <a:bodyPr wrap="square" rtlCol="0">
            <a:spAutoFit/>
          </a:bodyPr>
          <a:lstStyle/>
          <a:p>
            <a:pPr algn="ctr"/>
            <a:r>
              <a:rPr lang="en-US" sz="3600" b="1" dirty="0">
                <a:solidFill>
                  <a:srgbClr val="191658"/>
                </a:solidFill>
                <a:latin typeface="Century Gothic" panose="020B0502020202020204" pitchFamily="34" charset="0"/>
              </a:rPr>
              <a:t>Do you know what goes on behind the scenes in your practice?</a:t>
            </a:r>
            <a:endParaRPr lang="en-GB" sz="3600" b="1" dirty="0">
              <a:solidFill>
                <a:srgbClr val="191658"/>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00DF8197-1F29-D217-8FD8-457357EDE0E3}"/>
              </a:ext>
            </a:extLst>
          </p:cNvPr>
          <p:cNvSpPr/>
          <p:nvPr/>
        </p:nvSpPr>
        <p:spPr>
          <a:xfrm>
            <a:off x="1345061" y="283209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Clinical Records – managing information.  Receiving letters from other providers</a:t>
            </a:r>
          </a:p>
        </p:txBody>
      </p:sp>
      <p:sp>
        <p:nvSpPr>
          <p:cNvPr id="8" name="Rectangle: Rounded Corners 7">
            <a:extLst>
              <a:ext uri="{FF2B5EF4-FFF2-40B4-BE49-F238E27FC236}">
                <a16:creationId xmlns:a16="http://schemas.microsoft.com/office/drawing/2014/main" id="{10052731-F51E-9A2B-D1AF-E32B5F870965}"/>
              </a:ext>
            </a:extLst>
          </p:cNvPr>
          <p:cNvSpPr/>
          <p:nvPr/>
        </p:nvSpPr>
        <p:spPr>
          <a:xfrm>
            <a:off x="7646656" y="460252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Estates – managing premises, maintenance, infection control and prevention guidance</a:t>
            </a:r>
          </a:p>
        </p:txBody>
      </p:sp>
      <p:sp>
        <p:nvSpPr>
          <p:cNvPr id="9" name="Rectangle: Rounded Corners 8">
            <a:extLst>
              <a:ext uri="{FF2B5EF4-FFF2-40B4-BE49-F238E27FC236}">
                <a16:creationId xmlns:a16="http://schemas.microsoft.com/office/drawing/2014/main" id="{391AA84B-1897-86FD-1C57-42411E6CFB61}"/>
              </a:ext>
            </a:extLst>
          </p:cNvPr>
          <p:cNvSpPr/>
          <p:nvPr/>
        </p:nvSpPr>
        <p:spPr>
          <a:xfrm>
            <a:off x="3836174" y="2835452"/>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Appointments system; constantly reviewing and updating.</a:t>
            </a:r>
          </a:p>
        </p:txBody>
      </p:sp>
      <p:sp>
        <p:nvSpPr>
          <p:cNvPr id="10" name="Rectangle: Rounded Corners 9">
            <a:extLst>
              <a:ext uri="{FF2B5EF4-FFF2-40B4-BE49-F238E27FC236}">
                <a16:creationId xmlns:a16="http://schemas.microsoft.com/office/drawing/2014/main" id="{33BF3B0D-2520-39C8-4D0D-B70BA3A8F024}"/>
              </a:ext>
            </a:extLst>
          </p:cNvPr>
          <p:cNvSpPr/>
          <p:nvPr/>
        </p:nvSpPr>
        <p:spPr>
          <a:xfrm>
            <a:off x="6327287" y="286523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Quality / Audit work  (Quality Outcomes Framework, Local Quality Contract)</a:t>
            </a:r>
          </a:p>
        </p:txBody>
      </p:sp>
      <p:sp>
        <p:nvSpPr>
          <p:cNvPr id="11" name="Rectangle: Rounded Corners 10">
            <a:extLst>
              <a:ext uri="{FF2B5EF4-FFF2-40B4-BE49-F238E27FC236}">
                <a16:creationId xmlns:a16="http://schemas.microsoft.com/office/drawing/2014/main" id="{C6253E13-A610-9E4E-3433-76D547A3C284}"/>
              </a:ext>
            </a:extLst>
          </p:cNvPr>
          <p:cNvSpPr/>
          <p:nvPr/>
        </p:nvSpPr>
        <p:spPr>
          <a:xfrm>
            <a:off x="8906751" y="286253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Ensuring practices is well led - managing staff, rotas, appraisals, training, recruitment.</a:t>
            </a:r>
          </a:p>
        </p:txBody>
      </p:sp>
      <p:sp>
        <p:nvSpPr>
          <p:cNvPr id="13" name="Rectangle: Rounded Corners 12">
            <a:extLst>
              <a:ext uri="{FF2B5EF4-FFF2-40B4-BE49-F238E27FC236}">
                <a16:creationId xmlns:a16="http://schemas.microsoft.com/office/drawing/2014/main" id="{B91ABD76-68F3-CA22-6CA3-7F1CDD1FCAA5}"/>
              </a:ext>
            </a:extLst>
          </p:cNvPr>
          <p:cNvSpPr/>
          <p:nvPr/>
        </p:nvSpPr>
        <p:spPr>
          <a:xfrm>
            <a:off x="1135178" y="1285202"/>
            <a:ext cx="9921643" cy="1341430"/>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Patient Care</a:t>
            </a:r>
          </a:p>
        </p:txBody>
      </p:sp>
      <p:sp>
        <p:nvSpPr>
          <p:cNvPr id="14" name="Rectangle: Rounded Corners 13">
            <a:extLst>
              <a:ext uri="{FF2B5EF4-FFF2-40B4-BE49-F238E27FC236}">
                <a16:creationId xmlns:a16="http://schemas.microsoft.com/office/drawing/2014/main" id="{3582670D-DEB9-9283-E1A8-D56436A03699}"/>
              </a:ext>
            </a:extLst>
          </p:cNvPr>
          <p:cNvSpPr/>
          <p:nvPr/>
        </p:nvSpPr>
        <p:spPr>
          <a:xfrm>
            <a:off x="2539358" y="460252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Ensuring up to date with clinical and practice level guidance / governance.</a:t>
            </a:r>
          </a:p>
        </p:txBody>
      </p:sp>
      <p:sp>
        <p:nvSpPr>
          <p:cNvPr id="4" name="Rectangle: Rounded Corners 3">
            <a:extLst>
              <a:ext uri="{FF2B5EF4-FFF2-40B4-BE49-F238E27FC236}">
                <a16:creationId xmlns:a16="http://schemas.microsoft.com/office/drawing/2014/main" id="{F2BFA961-5D79-878E-5F53-20138D897236}"/>
              </a:ext>
            </a:extLst>
          </p:cNvPr>
          <p:cNvSpPr/>
          <p:nvPr/>
        </p:nvSpPr>
        <p:spPr>
          <a:xfrm>
            <a:off x="5093007" y="4630695"/>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Digital systems – keeping up to date with all</a:t>
            </a:r>
          </a:p>
        </p:txBody>
      </p:sp>
    </p:spTree>
    <p:extLst>
      <p:ext uri="{BB962C8B-B14F-4D97-AF65-F5344CB8AC3E}">
        <p14:creationId xmlns:p14="http://schemas.microsoft.com/office/powerpoint/2010/main" val="240482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7484-0252-A2C0-D678-9FD4A3383F2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76E1AA8-F350-B821-A83D-87C3AB9E14CC}"/>
              </a:ext>
            </a:extLst>
          </p:cNvPr>
          <p:cNvGrpSpPr/>
          <p:nvPr/>
        </p:nvGrpSpPr>
        <p:grpSpPr>
          <a:xfrm>
            <a:off x="0" y="0"/>
            <a:ext cx="12192000" cy="6858000"/>
            <a:chOff x="85404" y="0"/>
            <a:chExt cx="12192000" cy="6858000"/>
          </a:xfrm>
        </p:grpSpPr>
        <p:sp>
          <p:nvSpPr>
            <p:cNvPr id="2" name="Rectangle 1">
              <a:extLst>
                <a:ext uri="{FF2B5EF4-FFF2-40B4-BE49-F238E27FC236}">
                  <a16:creationId xmlns:a16="http://schemas.microsoft.com/office/drawing/2014/main" id="{7D0FC51A-6BA5-D346-506E-1FE266AEB0F1}"/>
                </a:ext>
              </a:extLst>
            </p:cNvPr>
            <p:cNvSpPr/>
            <p:nvPr/>
          </p:nvSpPr>
          <p:spPr>
            <a:xfrm>
              <a:off x="85404"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8369020-8D9A-FBFE-15A9-0CDE99034A4C}"/>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C1946D26-1279-1F48-AC15-049B2755AC92}"/>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728B2D5-6D10-C99B-B871-EC2D3A378743}"/>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scenes…challenges</a:t>
                </a:r>
              </a:p>
            </p:txBody>
          </p:sp>
          <p:sp>
            <p:nvSpPr>
              <p:cNvPr id="4" name="Text Placeholder 7">
                <a:extLst>
                  <a:ext uri="{FF2B5EF4-FFF2-40B4-BE49-F238E27FC236}">
                    <a16:creationId xmlns:a16="http://schemas.microsoft.com/office/drawing/2014/main" id="{9E6C9664-3682-C358-9D6C-A9EB8004FAC3}"/>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191658"/>
                    </a:solidFill>
                    <a:latin typeface="Century Gothic" panose="020B0502020202020204" pitchFamily="34" charset="0"/>
                  </a:rPr>
                  <a:t>GP Practices and the whole of the NHS are facing significant challenges, this includes: </a:t>
                </a:r>
              </a:p>
              <a:p>
                <a:pPr marL="0" indent="0">
                  <a:buNone/>
                </a:pPr>
                <a:endParaRPr lang="en-GB" sz="1400" dirty="0">
                  <a:solidFill>
                    <a:srgbClr val="191658"/>
                  </a:solidFill>
                  <a:latin typeface="Century Gothic" panose="020B0502020202020204" pitchFamily="34" charset="0"/>
                </a:endParaRPr>
              </a:p>
              <a:p>
                <a:r>
                  <a:rPr lang="en-GB" sz="2400" b="1" dirty="0">
                    <a:solidFill>
                      <a:srgbClr val="191658"/>
                    </a:solidFill>
                    <a:latin typeface="Century Gothic" panose="020B0502020202020204" pitchFamily="34" charset="0"/>
                  </a:rPr>
                  <a:t>Increasing patient needs and having the capacity to meet this demand</a:t>
                </a:r>
              </a:p>
              <a:p>
                <a:r>
                  <a:rPr lang="en-GB" sz="2400" b="1" dirty="0">
                    <a:solidFill>
                      <a:srgbClr val="191658"/>
                    </a:solidFill>
                    <a:latin typeface="Century Gothic" panose="020B0502020202020204" pitchFamily="34" charset="0"/>
                  </a:rPr>
                  <a:t>Funding</a:t>
                </a:r>
              </a:p>
              <a:p>
                <a:r>
                  <a:rPr lang="en-GB" sz="2400" b="1" dirty="0">
                    <a:solidFill>
                      <a:srgbClr val="191658"/>
                    </a:solidFill>
                    <a:latin typeface="Century Gothic" panose="020B0502020202020204" pitchFamily="34" charset="0"/>
                  </a:rPr>
                  <a:t>Staffing</a:t>
                </a:r>
              </a:p>
              <a:p>
                <a:r>
                  <a:rPr lang="en-GB" sz="2400" b="1" dirty="0">
                    <a:solidFill>
                      <a:srgbClr val="191658"/>
                    </a:solidFill>
                    <a:latin typeface="Century Gothic" panose="020B0502020202020204" pitchFamily="34" charset="0"/>
                  </a:rPr>
                  <a:t>Estates</a:t>
                </a:r>
              </a:p>
              <a:p>
                <a:r>
                  <a:rPr lang="en-GB" sz="2400" b="1" dirty="0">
                    <a:solidFill>
                      <a:srgbClr val="191658"/>
                    </a:solidFill>
                    <a:latin typeface="Century Gothic" panose="020B0502020202020204" pitchFamily="34" charset="0"/>
                  </a:rPr>
                  <a:t>Managing expectations from patients </a:t>
                </a:r>
              </a:p>
              <a:p>
                <a:endParaRPr lang="en-GB" sz="2000" dirty="0">
                  <a:solidFill>
                    <a:srgbClr val="191658"/>
                  </a:solidFill>
                  <a:latin typeface="Century Gothic" panose="020B0502020202020204" pitchFamily="34" charset="0"/>
                </a:endParaRPr>
              </a:p>
              <a:p>
                <a:pPr marL="0" indent="0">
                  <a:buNone/>
                </a:pPr>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175891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95438-57E9-8EC7-6DB0-184C8EE934A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0FF04B2-E7A6-7EA3-3BA4-66CFD417EBF8}"/>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9A0FB15E-05E0-1802-FEB4-66B2A6E5CD3E}"/>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4890594-2E9F-A2F7-9B67-285FC17EE3D8}"/>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A941884B-19BA-C4DB-04DC-06765FB38B6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8635898D-26F5-AD7E-F9F8-74FFE1F0BFF2}"/>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A76AFC36-47F4-A846-D278-9DA83B17955B}"/>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191658"/>
                    </a:solidFill>
                    <a:latin typeface="Century Gothic" panose="020B0502020202020204" pitchFamily="34" charset="0"/>
                  </a:rPr>
                  <a:t>Increasing patient needs and having the capacity to meet this demand</a:t>
                </a:r>
              </a:p>
              <a:p>
                <a:pPr lvl="1"/>
                <a:r>
                  <a:rPr lang="en-GB" dirty="0">
                    <a:solidFill>
                      <a:srgbClr val="191658"/>
                    </a:solidFill>
                    <a:latin typeface="Century Gothic" panose="020B0502020202020204" pitchFamily="34" charset="0"/>
                  </a:rPr>
                  <a:t>Model changes</a:t>
                </a:r>
              </a:p>
              <a:p>
                <a:pPr lvl="1"/>
                <a:r>
                  <a:rPr lang="en-GB" dirty="0">
                    <a:solidFill>
                      <a:srgbClr val="191658"/>
                    </a:solidFill>
                    <a:latin typeface="Century Gothic" panose="020B0502020202020204" pitchFamily="34" charset="0"/>
                  </a:rPr>
                  <a:t>Meeting patients’ needs</a:t>
                </a:r>
              </a:p>
              <a:p>
                <a:pPr lvl="1"/>
                <a:r>
                  <a:rPr lang="en-GB" dirty="0">
                    <a:solidFill>
                      <a:srgbClr val="191658"/>
                    </a:solidFill>
                    <a:latin typeface="Century Gothic" panose="020B0502020202020204" pitchFamily="34" charset="0"/>
                  </a:rPr>
                  <a:t>The right clinician at the right time</a:t>
                </a:r>
              </a:p>
              <a:p>
                <a:pPr lvl="1"/>
                <a:r>
                  <a:rPr lang="en-GB" dirty="0">
                    <a:solidFill>
                      <a:srgbClr val="191658"/>
                    </a:solidFill>
                    <a:latin typeface="Century Gothic" panose="020B0502020202020204" pitchFamily="34" charset="0"/>
                  </a:rPr>
                  <a:t>Referrals to other services</a:t>
                </a:r>
              </a:p>
              <a:p>
                <a:pPr lvl="1"/>
                <a:r>
                  <a:rPr lang="en-GB" dirty="0">
                    <a:solidFill>
                      <a:srgbClr val="191658"/>
                    </a:solidFill>
                    <a:latin typeface="Century Gothic" panose="020B0502020202020204" pitchFamily="34" charset="0"/>
                  </a:rPr>
                  <a:t>Winter pressures</a:t>
                </a:r>
              </a:p>
              <a:p>
                <a:pPr lvl="1"/>
                <a:r>
                  <a:rPr lang="en-GB" dirty="0">
                    <a:solidFill>
                      <a:srgbClr val="191658"/>
                    </a:solidFill>
                    <a:latin typeface="Century Gothic" panose="020B0502020202020204" pitchFamily="34" charset="0"/>
                  </a:rPr>
                  <a:t>Increasingly complex multiple needs of patients</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346767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AEFE3-88BE-98C0-9879-6D9E0985A8A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D4C25EC-C93F-5DC9-4208-D5E6D01E93CA}"/>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FDAF2B3F-5223-DF4F-AE55-03906342777D}"/>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9906668-B027-F106-DEE0-92DAB474A5DB}"/>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D2CE0440-3BD2-B46D-2D4B-CDFF7DB76A6D}"/>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BBF892EA-2C38-F9D2-8B4A-6DA567F9E0D1}"/>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402B3ADF-1F5B-75D8-3B89-B014EFF863D6}"/>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191658"/>
                    </a:solidFill>
                    <a:latin typeface="Century Gothic" panose="020B0502020202020204" pitchFamily="34" charset="0"/>
                  </a:rPr>
                  <a:t>Funding: </a:t>
                </a:r>
              </a:p>
              <a:p>
                <a:pPr lvl="1"/>
                <a:r>
                  <a:rPr lang="en-GB" dirty="0">
                    <a:solidFill>
                      <a:srgbClr val="191658"/>
                    </a:solidFill>
                    <a:latin typeface="Century Gothic" panose="020B0502020202020204" pitchFamily="34" charset="0"/>
                  </a:rPr>
                  <a:t>Inflation/cost of living </a:t>
                </a:r>
              </a:p>
              <a:p>
                <a:pPr marL="457200" lvl="1" indent="0">
                  <a:buNone/>
                </a:pPr>
                <a:endParaRPr lang="en-GB" dirty="0">
                  <a:solidFill>
                    <a:srgbClr val="191658"/>
                  </a:solidFill>
                  <a:latin typeface="Century Gothic" panose="020B0502020202020204" pitchFamily="34" charset="0"/>
                </a:endParaRPr>
              </a:p>
              <a:p>
                <a:pPr lvl="1"/>
                <a:r>
                  <a:rPr lang="en-GB" dirty="0">
                    <a:solidFill>
                      <a:srgbClr val="191658"/>
                    </a:solidFill>
                    <a:latin typeface="Century Gothic" panose="020B0502020202020204" pitchFamily="34" charset="0"/>
                  </a:rPr>
                  <a:t>Minimum wage increase for staff and consequences from  1</a:t>
                </a:r>
                <a:r>
                  <a:rPr lang="en-GB" baseline="30000" dirty="0">
                    <a:solidFill>
                      <a:srgbClr val="191658"/>
                    </a:solidFill>
                    <a:latin typeface="Century Gothic" panose="020B0502020202020204" pitchFamily="34" charset="0"/>
                  </a:rPr>
                  <a:t>st</a:t>
                </a:r>
                <a:r>
                  <a:rPr lang="en-GB" dirty="0">
                    <a:solidFill>
                      <a:srgbClr val="191658"/>
                    </a:solidFill>
                    <a:latin typeface="Century Gothic" panose="020B0502020202020204" pitchFamily="34" charset="0"/>
                  </a:rPr>
                  <a:t> April 2024</a:t>
                </a:r>
              </a:p>
              <a:p>
                <a:pPr marL="457200" lvl="1" indent="0">
                  <a:buNone/>
                </a:pPr>
                <a:endParaRPr lang="en-GB" dirty="0">
                  <a:solidFill>
                    <a:srgbClr val="191658"/>
                  </a:solidFill>
                  <a:latin typeface="Century Gothic" panose="020B0502020202020204" pitchFamily="34" charset="0"/>
                </a:endParaRPr>
              </a:p>
              <a:p>
                <a:pPr lvl="1"/>
                <a:r>
                  <a:rPr lang="en-GB" dirty="0">
                    <a:solidFill>
                      <a:srgbClr val="191658"/>
                    </a:solidFill>
                    <a:latin typeface="Century Gothic" panose="020B0502020202020204" pitchFamily="34" charset="0"/>
                  </a:rPr>
                  <a:t>Funding changes in contracts – these are often performance based</a:t>
                </a:r>
              </a:p>
              <a:p>
                <a:pPr marL="457200" lvl="1" indent="0">
                  <a:buNone/>
                </a:pPr>
                <a:endParaRPr lang="en-GB" dirty="0">
                  <a:solidFill>
                    <a:srgbClr val="191658"/>
                  </a:solidFill>
                  <a:latin typeface="Century Gothic" panose="020B0502020202020204" pitchFamily="34" charset="0"/>
                </a:endParaRPr>
              </a:p>
              <a:p>
                <a:pPr lvl="1"/>
                <a:r>
                  <a:rPr lang="en-GB" dirty="0">
                    <a:solidFill>
                      <a:srgbClr val="191658"/>
                    </a:solidFill>
                    <a:latin typeface="Century Gothic" panose="020B0502020202020204" pitchFamily="34" charset="0"/>
                  </a:rPr>
                  <a:t>Existing 5-year GP contract officially ends 31</a:t>
                </a:r>
                <a:r>
                  <a:rPr lang="en-GB" baseline="30000" dirty="0">
                    <a:solidFill>
                      <a:srgbClr val="191658"/>
                    </a:solidFill>
                    <a:latin typeface="Century Gothic" panose="020B0502020202020204" pitchFamily="34" charset="0"/>
                  </a:rPr>
                  <a:t>st</a:t>
                </a:r>
                <a:r>
                  <a:rPr lang="en-GB" dirty="0">
                    <a:solidFill>
                      <a:srgbClr val="191658"/>
                    </a:solidFill>
                    <a:latin typeface="Century Gothic" panose="020B0502020202020204" pitchFamily="34" charset="0"/>
                  </a:rPr>
                  <a:t> March 2024.   A new 12-month contract will start from 1</a:t>
                </a:r>
                <a:r>
                  <a:rPr lang="en-GB" baseline="30000" dirty="0">
                    <a:solidFill>
                      <a:srgbClr val="191658"/>
                    </a:solidFill>
                    <a:latin typeface="Century Gothic" panose="020B0502020202020204" pitchFamily="34" charset="0"/>
                  </a:rPr>
                  <a:t>st</a:t>
                </a:r>
                <a:r>
                  <a:rPr lang="en-GB" dirty="0">
                    <a:solidFill>
                      <a:srgbClr val="191658"/>
                    </a:solidFill>
                    <a:latin typeface="Century Gothic" panose="020B0502020202020204" pitchFamily="34" charset="0"/>
                  </a:rPr>
                  <a:t> April 2024.  </a:t>
                </a:r>
              </a:p>
              <a:p>
                <a:pPr lvl="1"/>
                <a:endParaRPr lang="en-GB" sz="16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18768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AD49-D18C-CEB1-C215-DA687816857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B19D489-1CD5-0959-C122-277E848780DB}"/>
              </a:ext>
            </a:extLst>
          </p:cNvPr>
          <p:cNvGrpSpPr/>
          <p:nvPr/>
        </p:nvGrpSpPr>
        <p:grpSpPr>
          <a:xfrm>
            <a:off x="0" y="0"/>
            <a:ext cx="12192000" cy="6858000"/>
            <a:chOff x="0" y="0"/>
            <a:chExt cx="12192000" cy="6858000"/>
          </a:xfrm>
        </p:grpSpPr>
        <p:sp>
          <p:nvSpPr>
            <p:cNvPr id="3" name="Rectangle 2">
              <a:extLst>
                <a:ext uri="{FF2B5EF4-FFF2-40B4-BE49-F238E27FC236}">
                  <a16:creationId xmlns:a16="http://schemas.microsoft.com/office/drawing/2014/main" id="{A7F5D0F6-F790-7045-9679-A2669C8341F1}"/>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2CE39C1-56AE-F96A-F751-6CF1D19CB7B3}"/>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AA9BAA87-A9C9-C6EE-26A5-45612A27F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D095FE26-5146-41A5-3FE2-6DA09FE9F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ED450460-159A-AE74-AF45-A02CEC140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0B92EF22-ECDE-6E7D-5023-85C90C500111}"/>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644FF31D-C0FF-99D7-7993-E1A19BB95C95}"/>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7200" b="1" dirty="0">
                    <a:solidFill>
                      <a:srgbClr val="191658"/>
                    </a:solidFill>
                    <a:latin typeface="Century Gothic" panose="020B0502020202020204" pitchFamily="34" charset="0"/>
                  </a:rPr>
                  <a:t>What is a Primary Care Network (PCN)? </a:t>
                </a:r>
              </a:p>
              <a:p>
                <a:pPr marL="0" indent="0">
                  <a:buNone/>
                </a:pPr>
                <a:endParaRPr lang="en-GB" sz="28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4343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5A09-8ACE-BDCF-398A-A0EB24A726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0623097-A9FD-EB82-3B3A-8833918D5A27}"/>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BBD1E0C2-9B9A-F310-27AE-E1CEB8ECADE0}"/>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9F0A7143-4744-340B-DCC2-938816186973}"/>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CEAEE7D2-E175-BA67-3925-DF016EC710FD}"/>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2C29346E-AD19-117F-456D-D0995AFBB36F}"/>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68994798-A6A6-1DA5-3D32-A390172B1057}"/>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
        <p:nvSpPr>
          <p:cNvPr id="5" name="Text Placeholder 7">
            <a:extLst>
              <a:ext uri="{FF2B5EF4-FFF2-40B4-BE49-F238E27FC236}">
                <a16:creationId xmlns:a16="http://schemas.microsoft.com/office/drawing/2014/main" id="{4F3234D3-D2EE-EAB2-F8A9-2549514BEAD0}"/>
              </a:ext>
            </a:extLst>
          </p:cNvPr>
          <p:cNvSpPr txBox="1">
            <a:spLocks/>
          </p:cNvSpPr>
          <p:nvPr/>
        </p:nvSpPr>
        <p:spPr>
          <a:xfrm>
            <a:off x="379787" y="1536142"/>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191658"/>
                </a:solidFill>
                <a:latin typeface="Century Gothic" panose="020B0502020202020204" pitchFamily="34" charset="0"/>
              </a:rPr>
              <a:t>Staffing</a:t>
            </a:r>
          </a:p>
          <a:p>
            <a:pPr lvl="1"/>
            <a:r>
              <a:rPr lang="en-GB" dirty="0">
                <a:solidFill>
                  <a:srgbClr val="191658"/>
                </a:solidFill>
                <a:latin typeface="Century Gothic" panose="020B0502020202020204" pitchFamily="34" charset="0"/>
              </a:rPr>
              <a:t>Greater mix of clinical staff; not just GPs, Practice Nurses!   Practices have a wide range of clinical staff to meet their patients’ needs. </a:t>
            </a:r>
          </a:p>
          <a:p>
            <a:pPr lvl="1"/>
            <a:r>
              <a:rPr lang="en-GB" dirty="0">
                <a:solidFill>
                  <a:srgbClr val="191658"/>
                </a:solidFill>
                <a:latin typeface="Century Gothic" panose="020B0502020202020204" pitchFamily="34" charset="0"/>
              </a:rPr>
              <a:t>Training and development </a:t>
            </a:r>
          </a:p>
          <a:p>
            <a:pPr lvl="1"/>
            <a:r>
              <a:rPr lang="en-GB" dirty="0">
                <a:solidFill>
                  <a:srgbClr val="191658"/>
                </a:solidFill>
                <a:latin typeface="Century Gothic" panose="020B0502020202020204" pitchFamily="34" charset="0"/>
              </a:rPr>
              <a:t>Recruitment challenges</a:t>
            </a:r>
          </a:p>
          <a:p>
            <a:pPr lvl="1"/>
            <a:endParaRPr lang="en-GB" dirty="0">
              <a:solidFill>
                <a:srgbClr val="191658"/>
              </a:solidFill>
            </a:endParaRPr>
          </a:p>
          <a:p>
            <a:r>
              <a:rPr lang="en-GB" sz="2400" b="1" dirty="0">
                <a:solidFill>
                  <a:srgbClr val="191658"/>
                </a:solidFill>
                <a:latin typeface="Century Gothic" panose="020B0502020202020204" pitchFamily="34" charset="0"/>
              </a:rPr>
              <a:t>Estates</a:t>
            </a:r>
          </a:p>
          <a:p>
            <a:pPr lvl="1"/>
            <a:r>
              <a:rPr lang="en-GB" dirty="0">
                <a:solidFill>
                  <a:srgbClr val="191658"/>
                </a:solidFill>
                <a:latin typeface="Century Gothic" panose="020B0502020202020204" pitchFamily="34" charset="0"/>
              </a:rPr>
              <a:t>Keeping buildings fit for use and up to building standards/regulations </a:t>
            </a:r>
          </a:p>
          <a:p>
            <a:pPr lvl="1"/>
            <a:r>
              <a:rPr lang="en-GB" dirty="0">
                <a:solidFill>
                  <a:srgbClr val="191658"/>
                </a:solidFill>
                <a:latin typeface="Century Gothic" panose="020B0502020202020204" pitchFamily="34" charset="0"/>
              </a:rPr>
              <a:t>Accommodating the mix of clinical staff</a:t>
            </a:r>
          </a:p>
          <a:p>
            <a:pPr lvl="1"/>
            <a:r>
              <a:rPr lang="en-GB" dirty="0">
                <a:solidFill>
                  <a:srgbClr val="191658"/>
                </a:solidFill>
                <a:latin typeface="Century Gothic" panose="020B0502020202020204" pitchFamily="34" charset="0"/>
              </a:rPr>
              <a:t>Buildings are expensive to run..</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spTree>
    <p:extLst>
      <p:ext uri="{BB962C8B-B14F-4D97-AF65-F5344CB8AC3E}">
        <p14:creationId xmlns:p14="http://schemas.microsoft.com/office/powerpoint/2010/main" val="66036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C013-FD5C-6BC2-4DB1-2A307EF8923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635D41E-1933-B8FB-65A2-8B80C44FDFD5}"/>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AFFAA0A6-0CE1-294A-3EFE-007E5E2456AE}"/>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119E1D6-6CB8-2885-32CE-4BD0CA8CDCAF}"/>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62EADAEF-0E26-F6F6-A77D-84464EFE5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3F4E285A-BD4A-89C1-E482-D2CDC32DA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E288A87B-E97B-F5B4-85EE-609700CEF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ED2B9A84-C6CA-9A0B-5ED3-9A3C1B051C6E}"/>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EBAF7BE9-B63E-3AA7-C2E8-E5BD9A75D4FE}"/>
                  </a:ext>
                </a:extLst>
              </p:cNvPr>
              <p:cNvSpPr txBox="1">
                <a:spLocks/>
              </p:cNvSpPr>
              <p:nvPr/>
            </p:nvSpPr>
            <p:spPr>
              <a:xfrm>
                <a:off x="482600" y="2711671"/>
                <a:ext cx="9408020" cy="1949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Digital updates</a:t>
                </a: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286477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D983-DAFA-826E-5FD3-26036491C4C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487242-8D8A-C7CE-169D-DD92D948CCEE}"/>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E72E4E30-5415-25B8-6EB9-5191E7CC2F71}"/>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1310790-A93E-BB79-0908-A64D0470007D}"/>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FF6BAF8E-FD16-D31A-1128-454C1F905454}"/>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Digital updates</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12B1C544-3CDC-E496-CB02-DD680F7BED94}"/>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a:solidFill>
                    <a:srgbClr val="191658"/>
                  </a:solidFill>
                </a:rPr>
                <a:t>All Southport &amp; Formby practices use an online consultation tool accessed via your practice website - this can be used to submit a consultation request and dependent upon your practice, order repeat prescriptions.</a:t>
              </a:r>
            </a:p>
            <a:p>
              <a:pPr algn="just"/>
              <a:r>
                <a:rPr lang="en-GB" sz="2400" dirty="0">
                  <a:solidFill>
                    <a:srgbClr val="191658"/>
                  </a:solidFill>
                </a:rPr>
                <a:t>This was introduced as part of the NHS Long Term Plan and practices could start offering online consultations from April 2020 and video consultations from April 2021, these are part of a term known as ‘remote consulting’</a:t>
              </a:r>
            </a:p>
            <a:p>
              <a:pPr algn="just"/>
              <a:r>
                <a:rPr lang="en-GB" sz="2400" dirty="0">
                  <a:solidFill>
                    <a:srgbClr val="191658"/>
                  </a:solidFill>
                </a:rPr>
                <a:t>Remote consulting has both benefits and pitfalls and is dependent on good technology and skills of the patient and staff </a:t>
              </a:r>
            </a:p>
            <a:p>
              <a:pPr algn="just"/>
              <a:r>
                <a:rPr lang="en-GB" sz="2400" dirty="0">
                  <a:solidFill>
                    <a:srgbClr val="191658"/>
                  </a:solidFill>
                </a:rPr>
                <a:t>To make remote consulting a success, practices are advised to do the following: </a:t>
              </a:r>
            </a:p>
            <a:p>
              <a:pPr lvl="1" algn="just"/>
              <a:r>
                <a:rPr lang="en-GB" sz="2000" dirty="0">
                  <a:solidFill>
                    <a:srgbClr val="191658"/>
                  </a:solidFill>
                </a:rPr>
                <a:t>Have good communication and transparent booking processes</a:t>
              </a:r>
            </a:p>
            <a:p>
              <a:pPr lvl="1" algn="just"/>
              <a:r>
                <a:rPr lang="en-GB" sz="2000" dirty="0">
                  <a:solidFill>
                    <a:srgbClr val="191658"/>
                  </a:solidFill>
                </a:rPr>
                <a:t>Seek clarity about patient ability to use remote consultations </a:t>
              </a:r>
            </a:p>
            <a:p>
              <a:pPr lvl="1" algn="just"/>
              <a:r>
                <a:rPr lang="en-GB" sz="2000" dirty="0">
                  <a:solidFill>
                    <a:srgbClr val="191658"/>
                  </a:solidFill>
                </a:rPr>
                <a:t>Offer personalised support for patients, particularly the very vulnerable </a:t>
              </a:r>
            </a:p>
            <a:p>
              <a:pPr lvl="1" algn="just"/>
              <a:r>
                <a:rPr lang="en-GB" sz="2000" dirty="0">
                  <a:solidFill>
                    <a:srgbClr val="191658"/>
                  </a:solidFill>
                </a:rPr>
                <a:t>Ensure confidentiality and continuity </a:t>
              </a:r>
            </a:p>
            <a:p>
              <a:pPr lvl="1"/>
              <a:endParaRPr lang="en-GB" sz="1600" dirty="0">
                <a:solidFill>
                  <a:srgbClr val="191658"/>
                </a:solidFill>
              </a:endParaRPr>
            </a:p>
            <a:p>
              <a:endParaRPr lang="en-GB" sz="2000" dirty="0">
                <a:solidFill>
                  <a:srgbClr val="191658"/>
                </a:solidFill>
              </a:endParaRPr>
            </a:p>
            <a:p>
              <a:pPr marL="0" indent="0">
                <a:buNone/>
              </a:pPr>
              <a:r>
                <a:rPr lang="en-GB" sz="2000" dirty="0">
                  <a:solidFill>
                    <a:srgbClr val="191658"/>
                  </a:solidFill>
                </a:rPr>
                <a:t> </a:t>
              </a: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399782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8290-0EC5-AB75-2545-E699FDD0D74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0D169AB-DEFD-3C7F-9B88-4E829E16DA2B}"/>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F9E7D0D8-487F-3CD3-64ED-A3DC2579CD36}"/>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492B147-4B1F-19D0-B6CC-63375C973A11}"/>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01DBE880-6312-8238-2CEF-619313A57CA0}"/>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Digital telephony</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354BF91E-E41B-071F-DE2A-89F1E3424854}"/>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a:solidFill>
                    <a:srgbClr val="191658"/>
                  </a:solidFill>
                </a:rPr>
                <a:t>It is an NHS requirement for all practices to move to digital (cloud based) telephony from analogue solutions. This impacts all of us as broadband and house phones will need to be switched over as well</a:t>
              </a:r>
            </a:p>
            <a:p>
              <a:pPr algn="just"/>
              <a:r>
                <a:rPr lang="en-GB" sz="2400" dirty="0">
                  <a:solidFill>
                    <a:srgbClr val="191658"/>
                  </a:solidFill>
                </a:rPr>
                <a:t>Requirement for practices to move over systems by the end of March 2024 </a:t>
              </a:r>
            </a:p>
            <a:p>
              <a:pPr algn="just"/>
              <a:r>
                <a:rPr lang="en-GB" sz="2400" dirty="0">
                  <a:solidFill>
                    <a:srgbClr val="191658"/>
                  </a:solidFill>
                </a:rPr>
                <a:t>This work is part of the </a:t>
              </a:r>
              <a:r>
                <a:rPr lang="en-GB" sz="2400" dirty="0">
                  <a:solidFill>
                    <a:srgbClr val="191658"/>
                  </a:solidFill>
                  <a:hlinkClick r:id="rId4"/>
                </a:rPr>
                <a:t>Delivery plan for recovering access to primary care </a:t>
              </a:r>
              <a:r>
                <a:rPr lang="en-GB" sz="2400" dirty="0">
                  <a:solidFill>
                    <a:srgbClr val="191658"/>
                  </a:solidFill>
                </a:rPr>
                <a:t>that was published in May 2023</a:t>
              </a:r>
            </a:p>
            <a:p>
              <a:pPr algn="just"/>
              <a:endParaRPr lang="en-GB" sz="2400" dirty="0">
                <a:solidFill>
                  <a:srgbClr val="191658"/>
                </a:solidFill>
              </a:endParaRPr>
            </a:p>
            <a:p>
              <a:pPr algn="just"/>
              <a:r>
                <a:rPr lang="en-GB" sz="2400" dirty="0">
                  <a:solidFill>
                    <a:srgbClr val="191658"/>
                  </a:solidFill>
                </a:rPr>
                <a:t>This plan has two main aims: </a:t>
              </a:r>
            </a:p>
            <a:p>
              <a:pPr marL="800100" lvl="1" indent="-342900" algn="just">
                <a:buFont typeface="+mj-lt"/>
                <a:buAutoNum type="arabicPeriod"/>
              </a:pPr>
              <a:r>
                <a:rPr lang="en-GB" sz="2200" i="0" dirty="0">
                  <a:solidFill>
                    <a:srgbClr val="191658"/>
                  </a:solidFill>
                  <a:effectLst/>
                </a:rPr>
                <a:t>To </a:t>
              </a:r>
              <a:r>
                <a:rPr lang="en-GB" sz="2200" dirty="0">
                  <a:solidFill>
                    <a:srgbClr val="191658"/>
                  </a:solidFill>
                </a:rPr>
                <a:t>help practices manage</a:t>
              </a:r>
              <a:r>
                <a:rPr lang="en-GB" sz="2200" i="0" dirty="0">
                  <a:solidFill>
                    <a:srgbClr val="191658"/>
                  </a:solidFill>
                  <a:effectLst/>
                </a:rPr>
                <a:t> the 8am rush and reduce the number of patients struggling to contact their practice</a:t>
              </a:r>
            </a:p>
            <a:p>
              <a:pPr marL="800100" lvl="1" indent="-342900" algn="just">
                <a:buFont typeface="+mj-lt"/>
                <a:buAutoNum type="arabicPeriod"/>
              </a:pPr>
              <a:r>
                <a:rPr lang="en-GB" sz="2200" i="0" dirty="0">
                  <a:solidFill>
                    <a:srgbClr val="191658"/>
                  </a:solidFill>
                  <a:effectLst/>
                </a:rPr>
                <a:t>For patients to know on the day they contact their practice how their request will be managed </a:t>
              </a:r>
              <a:endParaRPr lang="en-GB" sz="22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spTree>
    <p:extLst>
      <p:ext uri="{BB962C8B-B14F-4D97-AF65-F5344CB8AC3E}">
        <p14:creationId xmlns:p14="http://schemas.microsoft.com/office/powerpoint/2010/main" val="209656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D562-B306-6E29-056F-FCAB814FA7D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BB44827-9150-BD0D-DB70-90D8EBA04ECF}"/>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C43C216A-1B1E-6F80-DEBC-414B48170D69}"/>
                </a:ext>
              </a:extLst>
            </p:cNvPr>
            <p:cNvSpPr/>
            <p:nvPr/>
          </p:nvSpPr>
          <p:spPr>
            <a:xfrm>
              <a:off x="0" y="1"/>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3AF0775-AF48-EF1A-FEDE-1FBC101F2102}"/>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A1F0A094-F9CF-9F17-E465-8E36C163EF41}"/>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NHS App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622274F5-8D2E-1C02-6D63-00DC65A81C35}"/>
                </a:ext>
              </a:extLst>
            </p:cNvPr>
            <p:cNvSpPr txBox="1">
              <a:spLocks/>
            </p:cNvSpPr>
            <p:nvPr/>
          </p:nvSpPr>
          <p:spPr>
            <a:xfrm>
              <a:off x="471194" y="1536142"/>
              <a:ext cx="10586187" cy="5194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191658"/>
                  </a:solidFill>
                </a:rPr>
                <a:t>You can login to the NHS app to access services online via your computer, mobile phone or tablet</a:t>
              </a:r>
            </a:p>
            <a:p>
              <a:r>
                <a:rPr lang="en-GB" sz="2200" dirty="0">
                  <a:solidFill>
                    <a:srgbClr val="191658"/>
                  </a:solidFill>
                </a:rPr>
                <a:t>Via your account you can:</a:t>
              </a:r>
            </a:p>
            <a:p>
              <a:pPr lvl="1"/>
              <a:r>
                <a:rPr lang="en-GB" sz="2200" dirty="0">
                  <a:solidFill>
                    <a:srgbClr val="191658"/>
                  </a:solidFill>
                </a:rPr>
                <a:t>Order repeat prescriptions (if your practice allows)</a:t>
              </a:r>
            </a:p>
            <a:p>
              <a:pPr lvl="1"/>
              <a:r>
                <a:rPr lang="en-GB" sz="2200" dirty="0">
                  <a:solidFill>
                    <a:srgbClr val="191658"/>
                  </a:solidFill>
                </a:rPr>
                <a:t>Book and manage appointments</a:t>
              </a:r>
            </a:p>
            <a:p>
              <a:pPr lvl="1"/>
              <a:r>
                <a:rPr lang="en-GB" sz="2200" dirty="0">
                  <a:solidFill>
                    <a:srgbClr val="191658"/>
                  </a:solidFill>
                </a:rPr>
                <a:t>Get health information and advice </a:t>
              </a:r>
            </a:p>
            <a:p>
              <a:pPr lvl="1"/>
              <a:r>
                <a:rPr lang="en-GB" sz="2200" dirty="0">
                  <a:solidFill>
                    <a:srgbClr val="191658"/>
                  </a:solidFill>
                </a:rPr>
                <a:t>View your health record securely </a:t>
              </a:r>
            </a:p>
            <a:p>
              <a:pPr lvl="1"/>
              <a:r>
                <a:rPr lang="en-GB" sz="2200" dirty="0">
                  <a:solidFill>
                    <a:srgbClr val="191658"/>
                  </a:solidFill>
                </a:rPr>
                <a:t>Access your NHS number</a:t>
              </a:r>
            </a:p>
            <a:p>
              <a:pPr lvl="1"/>
              <a:r>
                <a:rPr lang="en-GB" sz="2200" dirty="0">
                  <a:solidFill>
                    <a:srgbClr val="191658"/>
                  </a:solidFill>
                </a:rPr>
                <a:t>U</a:t>
              </a:r>
              <a:r>
                <a:rPr lang="en-GB" sz="2200" b="0" i="0" dirty="0">
                  <a:solidFill>
                    <a:srgbClr val="191658"/>
                  </a:solidFill>
                  <a:effectLst/>
                </a:rPr>
                <a:t>se NHS 111 online to answer questions and get instant advice or medical help near you</a:t>
              </a:r>
            </a:p>
            <a:p>
              <a:pPr lvl="1"/>
              <a:r>
                <a:rPr lang="en-GB" sz="2200" dirty="0">
                  <a:solidFill>
                    <a:srgbClr val="191658"/>
                  </a:solidFill>
                </a:rPr>
                <a:t>R</a:t>
              </a:r>
              <a:r>
                <a:rPr lang="en-GB" sz="2200" b="0" i="0" dirty="0">
                  <a:solidFill>
                    <a:srgbClr val="191658"/>
                  </a:solidFill>
                  <a:effectLst/>
                </a:rPr>
                <a:t>egister your organ donation decision</a:t>
              </a:r>
              <a:endParaRPr lang="en-GB" sz="2200" dirty="0">
                <a:solidFill>
                  <a:srgbClr val="191658"/>
                </a:solidFill>
              </a:endParaRPr>
            </a:p>
            <a:p>
              <a:r>
                <a:rPr lang="en-GB" sz="2200" dirty="0">
                  <a:solidFill>
                    <a:srgbClr val="191658"/>
                  </a:solidFill>
                </a:rPr>
                <a:t>Who can have an NHS account? You must be…</a:t>
              </a:r>
            </a:p>
            <a:p>
              <a:pPr lvl="1"/>
              <a:r>
                <a:rPr lang="en-GB" sz="2200" dirty="0">
                  <a:solidFill>
                    <a:srgbClr val="191658"/>
                  </a:solidFill>
                </a:rPr>
                <a:t>Registered with a GP surgery in England </a:t>
              </a:r>
            </a:p>
            <a:p>
              <a:pPr lvl="1"/>
              <a:r>
                <a:rPr lang="en-GB" sz="2200" dirty="0">
                  <a:solidFill>
                    <a:srgbClr val="191658"/>
                  </a:solidFill>
                </a:rPr>
                <a:t>Aged 13 or over </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pPr marL="0" indent="0">
                <a:buNone/>
              </a:pPr>
              <a:endParaRPr lang="en-GB" sz="2000" dirty="0">
                <a:solidFill>
                  <a:srgbClr val="191658"/>
                </a:solidFill>
              </a:endParaRP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238403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B819-3739-E201-2203-9561422F4F5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5518126-9AFE-22DF-1C40-C4A8712892F1}"/>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C4A0544D-7510-191C-6422-C2EBCE4F4E2C}"/>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414055A-B8B3-D993-D083-514EA2E7709F}"/>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4CBA8644-4012-275A-9A72-2F8D36366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0B7229CB-0FF5-8FE5-E06E-900E5C15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FB7A204A-9FBF-020F-9951-B7385827A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7687E780-02B8-3352-6566-9C08ACFFF879}"/>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FC146498-DCF1-C759-572B-BEB09491875D}"/>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Feedback and suggestions for next meeting?</a:t>
                </a:r>
                <a:endParaRPr lang="en-GB" sz="60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95983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BF8B-0258-6B6E-75AE-94CF5BD2006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60E8997-453C-CF36-B213-1E70C0326B75}"/>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F4916201-1E93-21AC-AC18-DCAEAAD52D3E}"/>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D595953-5293-641A-5FDC-5F3C8D81343B}"/>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6D49AA83-A32F-197C-C32A-09C590173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7C5550FE-60F4-F7DB-FC41-3191BF25E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1C43D7BA-292B-0C7B-C9C5-CC3E5A230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11A328EE-B648-F018-EACA-474243C62695}"/>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737996DF-37B0-AC62-0EAA-FB4C2E95915C}"/>
                  </a:ext>
                </a:extLst>
              </p:cNvPr>
              <p:cNvSpPr txBox="1">
                <a:spLocks/>
              </p:cNvSpPr>
              <p:nvPr/>
            </p:nvSpPr>
            <p:spPr>
              <a:xfrm>
                <a:off x="482600" y="2965671"/>
                <a:ext cx="9408020" cy="1415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Thank you for your time!</a:t>
                </a:r>
                <a:endParaRPr lang="en-GB" sz="60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94757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72A12-8E73-40CE-20B7-290F38A4FD8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56CA06F-80B3-FE89-4716-14BAB46F4F71}"/>
              </a:ext>
            </a:extLst>
          </p:cNvPr>
          <p:cNvGrpSpPr/>
          <p:nvPr/>
        </p:nvGrpSpPr>
        <p:grpSpPr>
          <a:xfrm>
            <a:off x="-49178" y="0"/>
            <a:ext cx="12242040" cy="6858000"/>
            <a:chOff x="520837" y="0"/>
            <a:chExt cx="12242040" cy="6858000"/>
          </a:xfrm>
        </p:grpSpPr>
        <p:sp>
          <p:nvSpPr>
            <p:cNvPr id="3" name="Rectangle 2">
              <a:extLst>
                <a:ext uri="{FF2B5EF4-FFF2-40B4-BE49-F238E27FC236}">
                  <a16:creationId xmlns:a16="http://schemas.microsoft.com/office/drawing/2014/main" id="{29B4EA42-12E1-4148-0A06-A1DA0E134110}"/>
                </a:ext>
              </a:extLst>
            </p:cNvPr>
            <p:cNvSpPr/>
            <p:nvPr/>
          </p:nvSpPr>
          <p:spPr>
            <a:xfrm>
              <a:off x="570015"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3D288E25-777A-A9F1-56DF-C7C8758A0AEC}"/>
                </a:ext>
              </a:extLst>
            </p:cNvPr>
            <p:cNvGrpSpPr/>
            <p:nvPr/>
          </p:nvGrpSpPr>
          <p:grpSpPr>
            <a:xfrm>
              <a:off x="520837" y="0"/>
              <a:ext cx="12242040" cy="6858000"/>
              <a:chOff x="520837" y="0"/>
              <a:chExt cx="12242040" cy="6858000"/>
            </a:xfrm>
          </p:grpSpPr>
          <p:grpSp>
            <p:nvGrpSpPr>
              <p:cNvPr id="2" name="Group 1">
                <a:extLst>
                  <a:ext uri="{FF2B5EF4-FFF2-40B4-BE49-F238E27FC236}">
                    <a16:creationId xmlns:a16="http://schemas.microsoft.com/office/drawing/2014/main" id="{8C4F892C-F920-E431-E604-A75549D5A1D1}"/>
                  </a:ext>
                </a:extLst>
              </p:cNvPr>
              <p:cNvGrpSpPr/>
              <p:nvPr/>
            </p:nvGrpSpPr>
            <p:grpSpPr>
              <a:xfrm>
                <a:off x="11048377" y="0"/>
                <a:ext cx="1714500" cy="6858000"/>
                <a:chOff x="11048377" y="0"/>
                <a:chExt cx="1714500" cy="6858000"/>
              </a:xfrm>
            </p:grpSpPr>
            <p:pic>
              <p:nvPicPr>
                <p:cNvPr id="10" name="Picture 9">
                  <a:extLst>
                    <a:ext uri="{FF2B5EF4-FFF2-40B4-BE49-F238E27FC236}">
                      <a16:creationId xmlns:a16="http://schemas.microsoft.com/office/drawing/2014/main" id="{66C747D0-835F-DA75-6731-7A51ABFA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177" y="0"/>
                  <a:ext cx="685800" cy="6858000"/>
                </a:xfrm>
                <a:prstGeom prst="rect">
                  <a:avLst/>
                </a:prstGeom>
              </p:spPr>
            </p:pic>
            <p:pic>
              <p:nvPicPr>
                <p:cNvPr id="11" name="Picture 10">
                  <a:extLst>
                    <a:ext uri="{FF2B5EF4-FFF2-40B4-BE49-F238E27FC236}">
                      <a16:creationId xmlns:a16="http://schemas.microsoft.com/office/drawing/2014/main" id="{69508B1F-6731-1FFF-58BB-6EC35A21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377" y="0"/>
                  <a:ext cx="685800" cy="6858000"/>
                </a:xfrm>
                <a:prstGeom prst="rect">
                  <a:avLst/>
                </a:prstGeom>
              </p:spPr>
            </p:pic>
            <p:pic>
              <p:nvPicPr>
                <p:cNvPr id="12" name="Picture 11">
                  <a:extLst>
                    <a:ext uri="{FF2B5EF4-FFF2-40B4-BE49-F238E27FC236}">
                      <a16:creationId xmlns:a16="http://schemas.microsoft.com/office/drawing/2014/main" id="{2B2D9193-3496-D7F7-FB49-8E1BA59CB9F8}"/>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2419977" y="0"/>
                  <a:ext cx="342900" cy="6858000"/>
                </a:xfrm>
                <a:prstGeom prst="rect">
                  <a:avLst/>
                </a:prstGeom>
              </p:spPr>
            </p:pic>
          </p:grpSp>
          <p:sp>
            <p:nvSpPr>
              <p:cNvPr id="6" name="TextBox 5">
                <a:extLst>
                  <a:ext uri="{FF2B5EF4-FFF2-40B4-BE49-F238E27FC236}">
                    <a16:creationId xmlns:a16="http://schemas.microsoft.com/office/drawing/2014/main" id="{331A974A-C6F6-397B-407E-7D9CC0CBC5A1}"/>
                  </a:ext>
                </a:extLst>
              </p:cNvPr>
              <p:cNvSpPr txBox="1"/>
              <p:nvPr/>
            </p:nvSpPr>
            <p:spPr>
              <a:xfrm>
                <a:off x="1201506" y="511759"/>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a Primary Care Network?</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ACE1EF71-A6D3-BBCF-538C-5C3141688C8D}"/>
                  </a:ext>
                </a:extLst>
              </p:cNvPr>
              <p:cNvSpPr txBox="1">
                <a:spLocks/>
              </p:cNvSpPr>
              <p:nvPr/>
            </p:nvSpPr>
            <p:spPr>
              <a:xfrm>
                <a:off x="520837" y="1601050"/>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latin typeface="Century Gothic" panose="020B0502020202020204" pitchFamily="34" charset="0"/>
                  </a:rPr>
                  <a:t>A PCN is a group of GP practices who are working together with community, mental health, social care, pharmacy, hospital and voluntary services in their local area to improve health and care for people close to their home </a:t>
                </a:r>
              </a:p>
              <a:p>
                <a:pPr algn="just"/>
                <a:endParaRPr lang="en-GB" sz="2000" dirty="0">
                  <a:latin typeface="Century Gothic" panose="020B0502020202020204" pitchFamily="34" charset="0"/>
                </a:endParaRPr>
              </a:p>
              <a:p>
                <a:pPr algn="just"/>
                <a:r>
                  <a:rPr lang="en-GB" sz="2000" dirty="0">
                    <a:latin typeface="Century Gothic" panose="020B0502020202020204" pitchFamily="34" charset="0"/>
                  </a:rPr>
                  <a:t>PCNs build on existing primary care services and enable greater provision of proactive, personalised, coordinated and more integrated health and social care for people close to their home</a:t>
                </a:r>
              </a:p>
              <a:p>
                <a:pPr algn="just"/>
                <a:endParaRPr lang="en-GB" sz="2000" dirty="0">
                  <a:latin typeface="Century Gothic" panose="020B0502020202020204" pitchFamily="34" charset="0"/>
                </a:endParaRPr>
              </a:p>
              <a:p>
                <a:pPr algn="just"/>
                <a:r>
                  <a:rPr lang="en-GB" sz="2000" dirty="0">
                    <a:latin typeface="Century Gothic" panose="020B0502020202020204" pitchFamily="34" charset="0"/>
                  </a:rPr>
                  <a:t>There are approx. 1250 PCNs across England, they typically serve 30,000 to 50,000 patients. Southport and Formby is one PCN serving just under 128,000 patients and is one of the biggest in England.   Our neighbouring PCN is South Sefton with approximately 156,000 patients.  </a:t>
                </a: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grpSp>
      <p:sp>
        <p:nvSpPr>
          <p:cNvPr id="8" name="Cloud 7">
            <a:extLst>
              <a:ext uri="{FF2B5EF4-FFF2-40B4-BE49-F238E27FC236}">
                <a16:creationId xmlns:a16="http://schemas.microsoft.com/office/drawing/2014/main" id="{CE7DBDD9-C027-D323-8108-32C7E576B6CF}"/>
              </a:ext>
            </a:extLst>
          </p:cNvPr>
          <p:cNvSpPr/>
          <p:nvPr/>
        </p:nvSpPr>
        <p:spPr>
          <a:xfrm>
            <a:off x="8995503" y="109729"/>
            <a:ext cx="2900804" cy="1673791"/>
          </a:xfrm>
          <a:prstGeom prst="cloud">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Lights On with solid fill">
            <a:extLst>
              <a:ext uri="{FF2B5EF4-FFF2-40B4-BE49-F238E27FC236}">
                <a16:creationId xmlns:a16="http://schemas.microsoft.com/office/drawing/2014/main" id="{22F678FE-18A2-B320-5EB4-A7CB7F13F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07055">
            <a:off x="10307858" y="1016178"/>
            <a:ext cx="388856" cy="473848"/>
          </a:xfrm>
          <a:prstGeom prst="rect">
            <a:avLst/>
          </a:prstGeom>
        </p:spPr>
      </p:pic>
      <p:pic>
        <p:nvPicPr>
          <p:cNvPr id="13" name="Picture 12" descr="Logo&#10;&#10;Description automatically generated">
            <a:extLst>
              <a:ext uri="{FF2B5EF4-FFF2-40B4-BE49-F238E27FC236}">
                <a16:creationId xmlns:a16="http://schemas.microsoft.com/office/drawing/2014/main" id="{1AFBA0A5-0ACA-7289-C09B-BF4B5500A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842" y="556913"/>
            <a:ext cx="2313435" cy="389713"/>
          </a:xfrm>
          <a:prstGeom prst="rect">
            <a:avLst/>
          </a:prstGeom>
        </p:spPr>
      </p:pic>
    </p:spTree>
    <p:extLst>
      <p:ext uri="{BB962C8B-B14F-4D97-AF65-F5344CB8AC3E}">
        <p14:creationId xmlns:p14="http://schemas.microsoft.com/office/powerpoint/2010/main" val="417612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84A2A-C37D-C1FC-B3C1-E0481491BB7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4830C2A-105B-9F52-B270-102897892548}"/>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5E7F23DF-06DB-3A9B-553A-9EC45EA7363B}"/>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CEE96A5-674A-484A-8DAF-818D70A0C7C0}"/>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9E112A7F-AC05-D990-D6BB-D8D62C5F62E1}"/>
                </a:ext>
              </a:extLst>
            </p:cNvPr>
            <p:cNvSpPr txBox="1"/>
            <p:nvPr/>
          </p:nvSpPr>
          <p:spPr>
            <a:xfrm>
              <a:off x="471194" y="518706"/>
              <a:ext cx="9507307" cy="1200329"/>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a PCN? This video has been produced by NHS England to explain…</a:t>
              </a:r>
              <a:endParaRPr lang="en-GB" sz="3600" b="1" dirty="0">
                <a:solidFill>
                  <a:srgbClr val="191658"/>
                </a:solidFill>
                <a:latin typeface="Century Gothic" panose="020B0502020202020204" pitchFamily="34" charset="0"/>
              </a:endParaRPr>
            </a:p>
          </p:txBody>
        </p:sp>
      </p:grpSp>
      <p:pic>
        <p:nvPicPr>
          <p:cNvPr id="5" name="Online Media 4" title="Primary Care Networks Animation">
            <a:hlinkClick r:id="" action="ppaction://media"/>
            <a:extLst>
              <a:ext uri="{FF2B5EF4-FFF2-40B4-BE49-F238E27FC236}">
                <a16:creationId xmlns:a16="http://schemas.microsoft.com/office/drawing/2014/main" id="{3C9DF867-FB41-2A33-A4E3-ECA10AAF82F1}"/>
              </a:ext>
            </a:extLst>
          </p:cNvPr>
          <p:cNvPicPr>
            <a:picLocks noRot="1" noChangeAspect="1"/>
          </p:cNvPicPr>
          <p:nvPr>
            <a:videoFile r:link="rId1"/>
          </p:nvPr>
        </p:nvPicPr>
        <p:blipFill>
          <a:blip r:embed="rId4"/>
          <a:stretch>
            <a:fillRect/>
          </a:stretch>
        </p:blipFill>
        <p:spPr>
          <a:xfrm>
            <a:off x="2038350" y="1937433"/>
            <a:ext cx="7585075" cy="4285567"/>
          </a:xfrm>
          <a:prstGeom prst="rect">
            <a:avLst/>
          </a:prstGeom>
        </p:spPr>
      </p:pic>
    </p:spTree>
    <p:extLst>
      <p:ext uri="{BB962C8B-B14F-4D97-AF65-F5344CB8AC3E}">
        <p14:creationId xmlns:p14="http://schemas.microsoft.com/office/powerpoint/2010/main" val="36380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D449-C249-5808-E506-CE9C6F9951B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1DB4FB4-C7BA-5793-D26A-DFEF02A9F4DD}"/>
              </a:ext>
            </a:extLst>
          </p:cNvPr>
          <p:cNvGrpSpPr/>
          <p:nvPr/>
        </p:nvGrpSpPr>
        <p:grpSpPr>
          <a:xfrm>
            <a:off x="0" y="0"/>
            <a:ext cx="12192000" cy="6858000"/>
            <a:chOff x="0" y="0"/>
            <a:chExt cx="12192000" cy="6858000"/>
          </a:xfrm>
        </p:grpSpPr>
        <p:sp>
          <p:nvSpPr>
            <p:cNvPr id="3" name="Rectangle 2">
              <a:extLst>
                <a:ext uri="{FF2B5EF4-FFF2-40B4-BE49-F238E27FC236}">
                  <a16:creationId xmlns:a16="http://schemas.microsoft.com/office/drawing/2014/main" id="{173162EA-F3D1-8EF7-1F74-88D548DF69CE}"/>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395AB-BEFF-E67D-79E1-9B357B672CD6}"/>
                </a:ext>
              </a:extLst>
            </p:cNvPr>
            <p:cNvGrpSpPr/>
            <p:nvPr/>
          </p:nvGrpSpPr>
          <p:grpSpPr>
            <a:xfrm>
              <a:off x="471194" y="0"/>
              <a:ext cx="11720806" cy="6858000"/>
              <a:chOff x="471194" y="0"/>
              <a:chExt cx="11720806" cy="6858000"/>
            </a:xfrm>
          </p:grpSpPr>
          <p:grpSp>
            <p:nvGrpSpPr>
              <p:cNvPr id="2" name="Group 1">
                <a:extLst>
                  <a:ext uri="{FF2B5EF4-FFF2-40B4-BE49-F238E27FC236}">
                    <a16:creationId xmlns:a16="http://schemas.microsoft.com/office/drawing/2014/main" id="{EDDD6940-5039-5434-603B-C982EA1F5B04}"/>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3A2EC3BC-1134-7C51-4F53-86DAE57CB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12D0BFC3-B185-DBCF-8EE6-1043FC829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7DCC0796-F9D2-CDC2-CD9B-E854FC840CCF}"/>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300FD0D2-AE68-47A4-936A-21F1D2CFD7E3}"/>
                  </a:ext>
                </a:extLst>
              </p:cNvPr>
              <p:cNvSpPr txBox="1"/>
              <p:nvPr/>
            </p:nvSpPr>
            <p:spPr>
              <a:xfrm>
                <a:off x="471194" y="518706"/>
                <a:ext cx="9507307" cy="1200329"/>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Southport and Formby (S&amp;F) PCN – Who are we?</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AAF71F18-DDFC-18DA-C591-D07856F6F004}"/>
                  </a:ext>
                </a:extLst>
              </p:cNvPr>
              <p:cNvSpPr txBox="1">
                <a:spLocks/>
              </p:cNvSpPr>
              <p:nvPr/>
            </p:nvSpPr>
            <p:spPr>
              <a:xfrm>
                <a:off x="520837" y="1601050"/>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grpSp>
      <p:sp>
        <p:nvSpPr>
          <p:cNvPr id="8" name="Content Placeholder 2">
            <a:extLst>
              <a:ext uri="{FF2B5EF4-FFF2-40B4-BE49-F238E27FC236}">
                <a16:creationId xmlns:a16="http://schemas.microsoft.com/office/drawing/2014/main" id="{84F9BB7B-F022-A512-192B-728897F3DC35}"/>
              </a:ext>
            </a:extLst>
          </p:cNvPr>
          <p:cNvSpPr>
            <a:spLocks noGrp="1"/>
          </p:cNvSpPr>
          <p:nvPr>
            <p:ph idx="1"/>
          </p:nvPr>
        </p:nvSpPr>
        <p:spPr>
          <a:xfrm>
            <a:off x="520837" y="1952096"/>
            <a:ext cx="8730041" cy="3890563"/>
          </a:xfrm>
        </p:spPr>
        <p:txBody>
          <a:bodyPr anchor="t">
            <a:noAutofit/>
          </a:bodyPr>
          <a:lstStyle/>
          <a:p>
            <a:r>
              <a:rPr lang="en-GB" sz="2400" dirty="0">
                <a:latin typeface="Century Gothic" panose="020B0502020202020204" pitchFamily="34" charset="0"/>
              </a:rPr>
              <a:t>Established April 2021</a:t>
            </a:r>
          </a:p>
          <a:p>
            <a:r>
              <a:rPr lang="en-GB" sz="2400" dirty="0">
                <a:latin typeface="Century Gothic" panose="020B0502020202020204" pitchFamily="34" charset="0"/>
              </a:rPr>
              <a:t>PCN Clinical Director is Dr Rob Caudwell</a:t>
            </a:r>
          </a:p>
          <a:p>
            <a:r>
              <a:rPr lang="en-GB" sz="2400" dirty="0">
                <a:latin typeface="Century Gothic" panose="020B0502020202020204" pitchFamily="34" charset="0"/>
              </a:rPr>
              <a:t>Membership includes all 15 practices in the Southport and Formby area</a:t>
            </a:r>
          </a:p>
          <a:p>
            <a:r>
              <a:rPr lang="en-GB" sz="2400" dirty="0">
                <a:latin typeface="Century Gothic" panose="020B0502020202020204" pitchFamily="34" charset="0"/>
              </a:rPr>
              <a:t>4 localities: North Southport, Central Southport, Ainsdale &amp; Birkdale and Formby</a:t>
            </a:r>
          </a:p>
          <a:p>
            <a:r>
              <a:rPr lang="en-GB" sz="2400" dirty="0">
                <a:latin typeface="Century Gothic" panose="020B0502020202020204" pitchFamily="34" charset="0"/>
              </a:rPr>
              <a:t>High number of frail elderly patients (both in nursing homes and in their own homes) </a:t>
            </a:r>
          </a:p>
          <a:p>
            <a:r>
              <a:rPr lang="en-GB" sz="2400" dirty="0">
                <a:latin typeface="Century Gothic" panose="020B0502020202020204" pitchFamily="34" charset="0"/>
              </a:rPr>
              <a:t>Significant areas of deprivation (Central Southport)</a:t>
            </a:r>
          </a:p>
          <a:p>
            <a:r>
              <a:rPr lang="en-GB" sz="2400" dirty="0">
                <a:latin typeface="Century Gothic" panose="020B0502020202020204" pitchFamily="34" charset="0"/>
              </a:rPr>
              <a:t>We work in partnership with our GP Federation, Southport and Formby Health Ltd.</a:t>
            </a:r>
          </a:p>
          <a:p>
            <a:pPr marL="0" indent="0">
              <a:buNone/>
            </a:pPr>
            <a:endParaRPr lang="en-GB" sz="2000" dirty="0">
              <a:solidFill>
                <a:srgbClr val="002060"/>
              </a:solidFill>
            </a:endParaRPr>
          </a:p>
        </p:txBody>
      </p:sp>
    </p:spTree>
    <p:extLst>
      <p:ext uri="{BB962C8B-B14F-4D97-AF65-F5344CB8AC3E}">
        <p14:creationId xmlns:p14="http://schemas.microsoft.com/office/powerpoint/2010/main" val="284039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8CC4-D655-5799-B3B1-E24066D9D6C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89A0295-C421-E33A-4C6A-DC6DF10B581C}"/>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F279CB1B-12FF-83E2-D800-635176A5EF77}"/>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9AA2796-B8A6-7DA7-33FD-251281C90046}"/>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11E1CE11-6BF1-B1B7-C472-A56C452DF92F}"/>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are the aims of S&amp;F PCN?</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C8148B4B-D3B9-1A52-67D2-0670C60C943D}"/>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800" i="0" dirty="0">
                  <a:solidFill>
                    <a:srgbClr val="231F20"/>
                  </a:solidFill>
                  <a:effectLst/>
                  <a:latin typeface="Century Gothic" panose="020B0502020202020204" pitchFamily="34" charset="0"/>
                </a:rPr>
                <a:t>Improve resilience in General Practice</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Build a stronger and more sustainable general practice service across the Primary Care Network footprint</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Facilitate collaborative working between all Primary Care Network practices</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Engage with local health and care providers to develop place-based care to assist in the transformation of local services to improve the health and wellbeing of the Primary Care Network population</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Work with Patient Participation Groups to improve patient access, experience and quality</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Reach out to strengthen and develop working relationships with non-NHS community groups</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Develop signposting with Primary Care Network practices to streamline the patient journey to enhance more achievable and sustainable outcomes</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Further develop digital technology as a primary resource for practices and patients</a:t>
              </a:r>
            </a:p>
            <a:p>
              <a:pPr algn="l">
                <a:buFont typeface="Arial" panose="020B0604020202020204" pitchFamily="34" charset="0"/>
                <a:buChar char="•"/>
              </a:pPr>
              <a:r>
                <a:rPr lang="en-GB" sz="1800" i="0" dirty="0">
                  <a:solidFill>
                    <a:srgbClr val="231F20"/>
                  </a:solidFill>
                  <a:effectLst/>
                  <a:latin typeface="Century Gothic" panose="020B0502020202020204" pitchFamily="34" charset="0"/>
                </a:rPr>
                <a:t>Work in collaboration with the local GP Federation to build and strengthen relationships</a:t>
              </a:r>
            </a:p>
            <a:p>
              <a:pPr marL="0" indent="0">
                <a:buNone/>
              </a:pPr>
              <a:r>
                <a:rPr lang="en-GB" sz="2000" dirty="0">
                  <a:solidFill>
                    <a:srgbClr val="191658"/>
                  </a:solidFill>
                </a:rPr>
                <a:t> </a:t>
              </a: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312391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71F6-3FA2-A603-685C-C7752830192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6CCA39A-D857-E0B0-A64A-3336CF350C74}"/>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A9741F0F-393D-18A0-48B8-80929D74DE17}"/>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A15AC63-29CC-11E4-BA84-25B59969A81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A3AA15B3-3DE7-8881-556A-89395A6641CE}"/>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the PCN trying to achieve locally?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4726A84E-92ED-EC36-AC6F-E1558D2CCE2A}"/>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entury Gothic" panose="020B0502020202020204" pitchFamily="34" charset="0"/>
                </a:rPr>
                <a:t>Integrated working across Primary and Secondary care </a:t>
              </a:r>
            </a:p>
            <a:p>
              <a:r>
                <a:rPr lang="en-GB" sz="2400" dirty="0">
                  <a:latin typeface="Century Gothic" panose="020B0502020202020204" pitchFamily="34" charset="0"/>
                </a:rPr>
                <a:t>Reduce pressure on GP practices</a:t>
              </a:r>
            </a:p>
            <a:p>
              <a:r>
                <a:rPr lang="en-GB" sz="2400" dirty="0">
                  <a:latin typeface="Century Gothic" panose="020B0502020202020204" pitchFamily="34" charset="0"/>
                </a:rPr>
                <a:t>Workforce planning – recruitment, retention and development of staff </a:t>
              </a:r>
            </a:p>
            <a:p>
              <a:r>
                <a:rPr lang="en-GB" sz="2400" dirty="0">
                  <a:latin typeface="Century Gothic" panose="020B0502020202020204" pitchFamily="34" charset="0"/>
                </a:rPr>
                <a:t>Population health management i.e. reducing health inequalities</a:t>
              </a:r>
            </a:p>
            <a:p>
              <a:r>
                <a:rPr lang="en-GB" sz="2400" dirty="0">
                  <a:latin typeface="Century Gothic" panose="020B0502020202020204" pitchFamily="34" charset="0"/>
                </a:rPr>
                <a:t>Multi-disciplinary team led proactive, personalised and coordinate care for all registered patients</a:t>
              </a:r>
            </a:p>
            <a:p>
              <a:r>
                <a:rPr lang="en-GB" sz="2400" dirty="0">
                  <a:latin typeface="Century Gothic" panose="020B0502020202020204" pitchFamily="34" charset="0"/>
                </a:rPr>
                <a:t>Estates planning – making sure practices are fit for the future and there is enough space for services to be delivered </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49556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1EA3D-A7B2-13E4-1214-5709C4963C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3227268-0AF7-3493-7FD2-AAD4601D2D15}"/>
              </a:ext>
            </a:extLst>
          </p:cNvPr>
          <p:cNvGrpSpPr/>
          <p:nvPr/>
        </p:nvGrpSpPr>
        <p:grpSpPr>
          <a:xfrm>
            <a:off x="0" y="-6535"/>
            <a:ext cx="12192000" cy="6858000"/>
            <a:chOff x="0" y="0"/>
            <a:chExt cx="12192000" cy="6858000"/>
          </a:xfrm>
        </p:grpSpPr>
        <p:sp>
          <p:nvSpPr>
            <p:cNvPr id="2" name="Rectangle 1">
              <a:extLst>
                <a:ext uri="{FF2B5EF4-FFF2-40B4-BE49-F238E27FC236}">
                  <a16:creationId xmlns:a16="http://schemas.microsoft.com/office/drawing/2014/main" id="{98421171-D5BA-5691-B086-66112999BB26}"/>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9EADA89-5D98-200B-9298-F4705777600A}"/>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C1164E62-266A-D84B-9B86-2C20460B16D9}"/>
                </a:ext>
              </a:extLst>
            </p:cNvPr>
            <p:cNvSpPr txBox="1"/>
            <p:nvPr/>
          </p:nvSpPr>
          <p:spPr>
            <a:xfrm>
              <a:off x="1804694" y="429045"/>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Local services through the PCN structure</a:t>
              </a:r>
              <a:endParaRPr lang="en-GB" sz="3600" b="1" dirty="0">
                <a:solidFill>
                  <a:srgbClr val="191658"/>
                </a:solidFill>
                <a:latin typeface="Century Gothic" panose="020B0502020202020204" pitchFamily="34" charset="0"/>
              </a:endParaRPr>
            </a:p>
          </p:txBody>
        </p:sp>
      </p:grpSp>
      <p:sp>
        <p:nvSpPr>
          <p:cNvPr id="5" name="Rectangle: Rounded Corners 4">
            <a:extLst>
              <a:ext uri="{FF2B5EF4-FFF2-40B4-BE49-F238E27FC236}">
                <a16:creationId xmlns:a16="http://schemas.microsoft.com/office/drawing/2014/main" id="{5CE7AA1A-24DC-DD02-9708-4E31D7CD379C}"/>
              </a:ext>
            </a:extLst>
          </p:cNvPr>
          <p:cNvSpPr/>
          <p:nvPr/>
        </p:nvSpPr>
        <p:spPr>
          <a:xfrm>
            <a:off x="1345061" y="132209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Enhanced Access: </a:t>
            </a:r>
          </a:p>
          <a:p>
            <a:pPr algn="ctr"/>
            <a:r>
              <a:rPr lang="en-GB" sz="2400" b="1" dirty="0"/>
              <a:t>7 Day GP service</a:t>
            </a:r>
            <a:endParaRPr lang="en-GB" b="1" dirty="0"/>
          </a:p>
        </p:txBody>
      </p:sp>
      <p:sp>
        <p:nvSpPr>
          <p:cNvPr id="7" name="Rectangle: Rounded Corners 6">
            <a:extLst>
              <a:ext uri="{FF2B5EF4-FFF2-40B4-BE49-F238E27FC236}">
                <a16:creationId xmlns:a16="http://schemas.microsoft.com/office/drawing/2014/main" id="{AC11367E-5E5A-9F49-BDDA-8BD53BD02120}"/>
              </a:ext>
            </a:extLst>
          </p:cNvPr>
          <p:cNvSpPr/>
          <p:nvPr/>
        </p:nvSpPr>
        <p:spPr>
          <a:xfrm>
            <a:off x="2651643" y="3146184"/>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Social Prescribing Link Worker Service</a:t>
            </a:r>
          </a:p>
        </p:txBody>
      </p:sp>
      <p:sp>
        <p:nvSpPr>
          <p:cNvPr id="8" name="Rectangle: Rounded Corners 7">
            <a:extLst>
              <a:ext uri="{FF2B5EF4-FFF2-40B4-BE49-F238E27FC236}">
                <a16:creationId xmlns:a16="http://schemas.microsoft.com/office/drawing/2014/main" id="{F8A0C170-1056-90CE-5849-B0AEDD491789}"/>
              </a:ext>
            </a:extLst>
          </p:cNvPr>
          <p:cNvSpPr/>
          <p:nvPr/>
        </p:nvSpPr>
        <p:spPr>
          <a:xfrm>
            <a:off x="7463335" y="3158951"/>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Health &amp; Wellbeing Coach pilot – St Marks Medical Centre </a:t>
            </a:r>
          </a:p>
        </p:txBody>
      </p:sp>
      <p:sp>
        <p:nvSpPr>
          <p:cNvPr id="9" name="Rectangle: Rounded Corners 8">
            <a:extLst>
              <a:ext uri="{FF2B5EF4-FFF2-40B4-BE49-F238E27FC236}">
                <a16:creationId xmlns:a16="http://schemas.microsoft.com/office/drawing/2014/main" id="{022B413F-5D68-AE1D-CC52-B32591451F62}"/>
              </a:ext>
            </a:extLst>
          </p:cNvPr>
          <p:cNvSpPr/>
          <p:nvPr/>
        </p:nvSpPr>
        <p:spPr>
          <a:xfrm>
            <a:off x="3918564" y="1324883"/>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Enhanced Health in Care Homes Team</a:t>
            </a:r>
          </a:p>
        </p:txBody>
      </p:sp>
      <p:sp>
        <p:nvSpPr>
          <p:cNvPr id="10" name="Rectangle: Rounded Corners 9">
            <a:extLst>
              <a:ext uri="{FF2B5EF4-FFF2-40B4-BE49-F238E27FC236}">
                <a16:creationId xmlns:a16="http://schemas.microsoft.com/office/drawing/2014/main" id="{1D7D20C5-2B3E-1E35-F703-8874604BC8E7}"/>
              </a:ext>
            </a:extLst>
          </p:cNvPr>
          <p:cNvSpPr/>
          <p:nvPr/>
        </p:nvSpPr>
        <p:spPr>
          <a:xfrm>
            <a:off x="6450188" y="132209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Early Cancer Detection &amp; Cancer Navigators</a:t>
            </a:r>
          </a:p>
        </p:txBody>
      </p:sp>
      <p:sp>
        <p:nvSpPr>
          <p:cNvPr id="11" name="Rectangle: Rounded Corners 10">
            <a:extLst>
              <a:ext uri="{FF2B5EF4-FFF2-40B4-BE49-F238E27FC236}">
                <a16:creationId xmlns:a16="http://schemas.microsoft.com/office/drawing/2014/main" id="{78C9B7E8-0188-454F-418F-C05202DB3F1F}"/>
              </a:ext>
            </a:extLst>
          </p:cNvPr>
          <p:cNvSpPr/>
          <p:nvPr/>
        </p:nvSpPr>
        <p:spPr>
          <a:xfrm>
            <a:off x="9073714" y="1322096"/>
            <a:ext cx="2114985"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Pharmacy &amp; Medicines Management Teams</a:t>
            </a:r>
          </a:p>
        </p:txBody>
      </p:sp>
      <p:sp>
        <p:nvSpPr>
          <p:cNvPr id="13" name="Rectangle: Rounded Corners 12">
            <a:extLst>
              <a:ext uri="{FF2B5EF4-FFF2-40B4-BE49-F238E27FC236}">
                <a16:creationId xmlns:a16="http://schemas.microsoft.com/office/drawing/2014/main" id="{E2BED838-F66F-BDB8-131E-349C211787F6}"/>
              </a:ext>
            </a:extLst>
          </p:cNvPr>
          <p:cNvSpPr/>
          <p:nvPr/>
        </p:nvSpPr>
        <p:spPr>
          <a:xfrm>
            <a:off x="9794303" y="313074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PCN Digital Services</a:t>
            </a:r>
          </a:p>
        </p:txBody>
      </p:sp>
      <p:sp>
        <p:nvSpPr>
          <p:cNvPr id="14" name="Rectangle: Rounded Corners 13">
            <a:extLst>
              <a:ext uri="{FF2B5EF4-FFF2-40B4-BE49-F238E27FC236}">
                <a16:creationId xmlns:a16="http://schemas.microsoft.com/office/drawing/2014/main" id="{538D49B3-2569-D7C4-2006-11BCCFF35444}"/>
              </a:ext>
            </a:extLst>
          </p:cNvPr>
          <p:cNvSpPr/>
          <p:nvPr/>
        </p:nvSpPr>
        <p:spPr>
          <a:xfrm>
            <a:off x="224747" y="313074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Mental Health Practitioners</a:t>
            </a:r>
          </a:p>
        </p:txBody>
      </p:sp>
      <p:sp>
        <p:nvSpPr>
          <p:cNvPr id="15" name="Rectangle: Rounded Corners 14">
            <a:extLst>
              <a:ext uri="{FF2B5EF4-FFF2-40B4-BE49-F238E27FC236}">
                <a16:creationId xmlns:a16="http://schemas.microsoft.com/office/drawing/2014/main" id="{C4740167-4D61-1435-81F8-E24A350FC1BF}"/>
              </a:ext>
            </a:extLst>
          </p:cNvPr>
          <p:cNvSpPr/>
          <p:nvPr/>
        </p:nvSpPr>
        <p:spPr>
          <a:xfrm>
            <a:off x="3616805" y="499258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Working in partnership with Sefton Training Hub</a:t>
            </a:r>
          </a:p>
        </p:txBody>
      </p:sp>
      <p:sp>
        <p:nvSpPr>
          <p:cNvPr id="16" name="Rectangle: Rounded Corners 15">
            <a:extLst>
              <a:ext uri="{FF2B5EF4-FFF2-40B4-BE49-F238E27FC236}">
                <a16:creationId xmlns:a16="http://schemas.microsoft.com/office/drawing/2014/main" id="{E656F2E7-2658-0CEC-CD74-690F8A214430}"/>
              </a:ext>
            </a:extLst>
          </p:cNvPr>
          <p:cNvSpPr/>
          <p:nvPr/>
        </p:nvSpPr>
        <p:spPr>
          <a:xfrm>
            <a:off x="5169279" y="315895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Complex Lives Project</a:t>
            </a:r>
          </a:p>
        </p:txBody>
      </p:sp>
      <p:sp>
        <p:nvSpPr>
          <p:cNvPr id="17" name="Rectangle: Rounded Corners 16">
            <a:extLst>
              <a:ext uri="{FF2B5EF4-FFF2-40B4-BE49-F238E27FC236}">
                <a16:creationId xmlns:a16="http://schemas.microsoft.com/office/drawing/2014/main" id="{03A8368F-2C5A-2195-421C-FA730D1B75C8}"/>
              </a:ext>
            </a:extLst>
          </p:cNvPr>
          <p:cNvSpPr/>
          <p:nvPr/>
        </p:nvSpPr>
        <p:spPr>
          <a:xfrm>
            <a:off x="6316261" y="500520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Additional Roles in General Practices and with partners (ARRS)</a:t>
            </a:r>
          </a:p>
        </p:txBody>
      </p:sp>
    </p:spTree>
    <p:extLst>
      <p:ext uri="{BB962C8B-B14F-4D97-AF65-F5344CB8AC3E}">
        <p14:creationId xmlns:p14="http://schemas.microsoft.com/office/powerpoint/2010/main" val="220083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65CEEE-D50E-AACE-0612-D400E18F5022}"/>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A4979550-BBE5-3393-C260-43F89EBE39FE}"/>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775B36C-DA9A-3F22-1AD7-1E729578006A}"/>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239E0408-D7E5-348F-F802-8964E2D8E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6DE79306-69E9-0013-8CBC-5A9FC0EC5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884B0DCF-33DB-7C99-FB0C-D079C76D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49165D3F-12F2-B7CE-173E-586E6BFF4BFD}"/>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500" b="1" dirty="0">
                    <a:solidFill>
                      <a:srgbClr val="191658"/>
                    </a:solidFill>
                    <a:latin typeface="Century Gothic" panose="020B0502020202020204" pitchFamily="34" charset="0"/>
                  </a:rPr>
                  <a:t>What is a Patient Participation Group (PPG)? </a:t>
                </a:r>
              </a:p>
              <a:p>
                <a:pPr marL="0" indent="0">
                  <a:buNone/>
                </a:pPr>
                <a:endParaRPr lang="en-GB" sz="28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34778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EF05EC9-71DF-4E9B-9D89-EF5B4A064E72}" vid="{6942D837-977D-432D-8FE2-F4C4F1F9F8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CDC1AC706EDA47974455C67B3D425B" ma:contentTypeVersion="4" ma:contentTypeDescription="Create a new document." ma:contentTypeScope="" ma:versionID="03b24a6f684d5234ae1f5b8a87b2ecb2">
  <xsd:schema xmlns:xsd="http://www.w3.org/2001/XMLSchema" xmlns:xs="http://www.w3.org/2001/XMLSchema" xmlns:p="http://schemas.microsoft.com/office/2006/metadata/properties" xmlns:ns3="9faa991b-2daf-4533-adc4-21280bb272dd" targetNamespace="http://schemas.microsoft.com/office/2006/metadata/properties" ma:root="true" ma:fieldsID="f4ce5f6b096dcd0bbb2f939f8be266b2" ns3:_="">
    <xsd:import namespace="9faa991b-2daf-4533-adc4-21280bb272d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a991b-2daf-4533-adc4-21280bb27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6870B-CD8B-415D-B650-AC4CD90EC80A}">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9faa991b-2daf-4533-adc4-21280bb272dd"/>
    <ds:schemaRef ds:uri="http://schemas.microsoft.com/office/2006/metadata/properties"/>
  </ds:schemaRefs>
</ds:datastoreItem>
</file>

<file path=customXml/itemProps2.xml><?xml version="1.0" encoding="utf-8"?>
<ds:datastoreItem xmlns:ds="http://schemas.openxmlformats.org/officeDocument/2006/customXml" ds:itemID="{431BCC07-A185-4EC1-BC2A-B00F73696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a991b-2daf-4533-adc4-21280bb2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0D15D8-6EA5-46F7-8BE5-8951DC31FCCA}">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PCN Sample Slides</Template>
  <TotalTime>560</TotalTime>
  <Words>2117</Words>
  <Application>Microsoft Office PowerPoint</Application>
  <PresentationFormat>Widescreen</PresentationFormat>
  <Paragraphs>263</Paragraphs>
  <Slides>26</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Chloe (NHS CHESHIRE AND MERSEYSIDE ICB - 01V)</dc:creator>
  <cp:lastModifiedBy>TOUHEY, Clare (NHS CHESHIRE AND MERSEYSIDE ICB - 01V)</cp:lastModifiedBy>
  <cp:revision>31</cp:revision>
  <dcterms:created xsi:type="dcterms:W3CDTF">2023-10-06T09:20:01Z</dcterms:created>
  <dcterms:modified xsi:type="dcterms:W3CDTF">2024-03-12T15:28:17Z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0x01010018CDC1AC706EDA47974455C67B3D425B</vt:lpwstr>
  </property>
  <property fmtid="{D5CDD505-2E9C-101B-9397-08002B2CF9AE}" pid="3" name="MSIP_Label_3c1aa5e7-7123-43e4-9fc7-2a355eaba757_Enabled">
    <vt:lpwstr>true</vt:lpwstr>
  </property>
  <property fmtid="{D5CDD505-2E9C-101B-9397-08002B2CF9AE}" pid="4" name="MSIP_Label_3c1aa5e7-7123-43e4-9fc7-2a355eaba757_SetDate">
    <vt:lpwstr>2024-02-29T13:25:46Z</vt:lpwstr>
  </property>
  <property fmtid="{D5CDD505-2E9C-101B-9397-08002B2CF9AE}" pid="5" name="MSIP_Label_3c1aa5e7-7123-43e4-9fc7-2a355eaba757_Method">
    <vt:lpwstr>Standard</vt:lpwstr>
  </property>
  <property fmtid="{D5CDD505-2E9C-101B-9397-08002B2CF9AE}" pid="6" name="MSIP_Label_3c1aa5e7-7123-43e4-9fc7-2a355eaba757_Name">
    <vt:lpwstr>defa4170-0d19-0005-0004-bc88714345d2</vt:lpwstr>
  </property>
  <property fmtid="{D5CDD505-2E9C-101B-9397-08002B2CF9AE}" pid="7" name="MSIP_Label_3c1aa5e7-7123-43e4-9fc7-2a355eaba757_SiteId">
    <vt:lpwstr>b4f1b429-0f4c-4148-9b02-bcc72cdeef2f</vt:lpwstr>
  </property>
  <property fmtid="{D5CDD505-2E9C-101B-9397-08002B2CF9AE}" pid="8" name="MSIP_Label_3c1aa5e7-7123-43e4-9fc7-2a355eaba757_ActionId">
    <vt:lpwstr>6ae1c45d-b37c-49de-8306-4546d8026bae</vt:lpwstr>
  </property>
  <property fmtid="{D5CDD505-2E9C-101B-9397-08002B2CF9AE}" pid="9" name="MSIP_Label_3c1aa5e7-7123-43e4-9fc7-2a355eaba757_ContentBits">
    <vt:lpwstr>0</vt:lpwstr>
  </property>
</Properties>
</file>